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1pPr>
    <a:lvl2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2pPr>
    <a:lvl3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3pPr>
    <a:lvl4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4pPr>
    <a:lvl5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5pPr>
    <a:lvl6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6pPr>
    <a:lvl7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7pPr>
    <a:lvl8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8pPr>
    <a:lvl9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60" d="100"/>
          <a:sy n="60" d="100"/>
        </p:scale>
        <p:origin x="80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73100" y="2870200"/>
            <a:ext cx="23050500" cy="4559300"/>
          </a:xfrm>
          <a:prstGeom prst="rect">
            <a:avLst/>
          </a:prstGeom>
        </p:spPr>
        <p:txBody>
          <a:bodyPr anchor="b"/>
          <a:lstStyle/>
          <a:p>
            <a:r>
              <a:t>Title Text</a:t>
            </a:r>
          </a:p>
        </p:txBody>
      </p:sp>
      <p:sp>
        <p:nvSpPr>
          <p:cNvPr id="12" name="Body Level One…"/>
          <p:cNvSpPr txBox="1">
            <a:spLocks noGrp="1"/>
          </p:cNvSpPr>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Profile view of a red Ducati motorcycle"/>
          <p:cNvSpPr>
            <a:spLocks noGrp="1"/>
          </p:cNvSpPr>
          <p:nvPr>
            <p:ph type="pic" idx="21"/>
          </p:nvPr>
        </p:nvSpPr>
        <p:spPr>
          <a:xfrm>
            <a:off x="4280774" y="-1688429"/>
            <a:ext cx="15829857" cy="1184910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7600" y="9728200"/>
            <a:ext cx="19621500" cy="1803400"/>
          </a:xfrm>
          <a:prstGeom prst="rect">
            <a:avLst/>
          </a:prstGeom>
        </p:spPr>
        <p:txBody>
          <a:bodyPr/>
          <a:lstStyle/>
          <a:p>
            <a:r>
              <a:t>Title Text</a:t>
            </a:r>
          </a:p>
        </p:txBody>
      </p:sp>
      <p:sp>
        <p:nvSpPr>
          <p:cNvPr id="22" name="Body Level One…"/>
          <p:cNvSpPr txBox="1">
            <a:spLocks noGrp="1"/>
          </p:cNvSpPr>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73100" y="4572000"/>
            <a:ext cx="23050500" cy="45593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Front view of a red Ducati motorcycle"/>
          <p:cNvSpPr>
            <a:spLocks noGrp="1"/>
          </p:cNvSpPr>
          <p:nvPr>
            <p:ph type="pic" idx="21"/>
          </p:nvPr>
        </p:nvSpPr>
        <p:spPr>
          <a:xfrm>
            <a:off x="10590462" y="1511300"/>
            <a:ext cx="13644824" cy="1212873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73100" y="1435100"/>
            <a:ext cx="11049000" cy="5461000"/>
          </a:xfrm>
          <a:prstGeom prst="rect">
            <a:avLst/>
          </a:prstGeom>
        </p:spPr>
        <p:txBody>
          <a:bodyPr anchor="b"/>
          <a:lstStyle/>
          <a:p>
            <a:r>
              <a:t>Title Text</a:t>
            </a:r>
          </a:p>
        </p:txBody>
      </p:sp>
      <p:sp>
        <p:nvSpPr>
          <p:cNvPr id="40" name="Body Level One…"/>
          <p:cNvSpPr txBox="1">
            <a:spLocks noGrp="1"/>
          </p:cNvSpPr>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Front view of a red Ducati motorcycle"/>
          <p:cNvSpPr>
            <a:spLocks noGrp="1"/>
          </p:cNvSpPr>
          <p:nvPr>
            <p:ph type="pic" sz="half" idx="21"/>
          </p:nvPr>
        </p:nvSpPr>
        <p:spPr>
          <a:xfrm>
            <a:off x="11814854" y="3233783"/>
            <a:ext cx="11753235" cy="10447317"/>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73100" y="3835400"/>
            <a:ext cx="11049000" cy="8864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Close-up of Ducati motorcycle engine components"/>
          <p:cNvSpPr>
            <a:spLocks noGrp="1"/>
          </p:cNvSpPr>
          <p:nvPr>
            <p:ph type="pic" sz="half" idx="21"/>
          </p:nvPr>
        </p:nvSpPr>
        <p:spPr>
          <a:xfrm>
            <a:off x="12420509" y="5714207"/>
            <a:ext cx="11023601" cy="8255001"/>
          </a:xfrm>
          <a:prstGeom prst="rect">
            <a:avLst/>
          </a:prstGeom>
        </p:spPr>
        <p:txBody>
          <a:bodyPr lIns="91439" tIns="45719" rIns="91439" bIns="45719" anchor="t">
            <a:noAutofit/>
          </a:bodyPr>
          <a:lstStyle/>
          <a:p>
            <a:endParaRPr/>
          </a:p>
        </p:txBody>
      </p:sp>
      <p:sp>
        <p:nvSpPr>
          <p:cNvPr id="84" name="Close-up of a Ducati motorcycle petrol cap"/>
          <p:cNvSpPr>
            <a:spLocks noGrp="1"/>
          </p:cNvSpPr>
          <p:nvPr>
            <p:ph type="pic" sz="half" idx="22"/>
          </p:nvPr>
        </p:nvSpPr>
        <p:spPr>
          <a:xfrm>
            <a:off x="12420600" y="-673100"/>
            <a:ext cx="11023600" cy="8255000"/>
          </a:xfrm>
          <a:prstGeom prst="rect">
            <a:avLst/>
          </a:prstGeom>
        </p:spPr>
        <p:txBody>
          <a:bodyPr lIns="91439" tIns="45719" rIns="91439" bIns="45719" anchor="t">
            <a:noAutofit/>
          </a:bodyPr>
          <a:lstStyle/>
          <a:p>
            <a:endParaRPr/>
          </a:p>
        </p:txBody>
      </p:sp>
      <p:sp>
        <p:nvSpPr>
          <p:cNvPr id="85" name="Black and white photo of Ducati motorcycle engine components"/>
          <p:cNvSpPr>
            <a:spLocks noGrp="1"/>
          </p:cNvSpPr>
          <p:nvPr>
            <p:ph type="pic" idx="23"/>
          </p:nvPr>
        </p:nvSpPr>
        <p:spPr>
          <a:xfrm>
            <a:off x="-825499" y="-2108200"/>
            <a:ext cx="13804901" cy="18443211"/>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r>
              <a:t>–Johnny Appleseed</a:t>
            </a:r>
          </a:p>
        </p:txBody>
      </p:sp>
      <p:sp>
        <p:nvSpPr>
          <p:cNvPr id="94" name="“Type a quote here.”"/>
          <p:cNvSpPr txBox="1">
            <a:spLocks noGrp="1"/>
          </p:cNvSpPr>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Front view of a red Ducati motorcycle against a black background"/>
          <p:cNvSpPr>
            <a:spLocks noGrp="1"/>
          </p:cNvSpPr>
          <p:nvPr>
            <p:ph type="pic" idx="21"/>
          </p:nvPr>
        </p:nvSpPr>
        <p:spPr>
          <a:xfrm>
            <a:off x="0" y="0"/>
            <a:ext cx="24384000" cy="13716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bg>
      <p:bgPr>
        <a:gradFill flip="none" rotWithShape="1">
          <a:gsLst>
            <a:gs pos="0">
              <a:srgbClr val="ECECEC"/>
            </a:gs>
            <a:gs pos="100000">
              <a:srgbClr val="ECECEC"/>
            </a:gs>
          </a:gsLst>
          <a:lin ang="5400000" scaled="0"/>
        </a:gradFill>
        <a:effectLst/>
      </p:bgPr>
    </p:bg>
    <p:spTree>
      <p:nvGrpSpPr>
        <p:cNvPr id="1" name=""/>
        <p:cNvGrpSpPr/>
        <p:nvPr/>
      </p:nvGrpSpPr>
      <p:grpSpPr>
        <a:xfrm>
          <a:off x="0" y="0"/>
          <a:ext cx="0" cy="0"/>
          <a:chOff x="0" y="0"/>
          <a:chExt cx="0" cy="0"/>
        </a:xfrm>
      </p:grpSpPr>
      <p:sp>
        <p:nvSpPr>
          <p:cNvPr id="117" name="Title Text"/>
          <p:cNvSpPr txBox="1">
            <a:spLocks noGrp="1"/>
          </p:cNvSpPr>
          <p:nvPr>
            <p:ph type="title"/>
          </p:nvPr>
        </p:nvSpPr>
        <p:spPr>
          <a:prstGeom prst="rect">
            <a:avLst/>
          </a:prstGeom>
        </p:spPr>
        <p:txBody>
          <a:bodyPr/>
          <a:lstStyle>
            <a:lvl1pPr>
              <a:defRPr sz="8000">
                <a:solidFill>
                  <a:srgbClr val="265573"/>
                </a:solidFill>
                <a:latin typeface="Helvetica"/>
                <a:ea typeface="Helvetica"/>
                <a:cs typeface="Helvetica"/>
                <a:sym typeface="Helvetica"/>
              </a:defRPr>
            </a:lvl1pPr>
          </a:lstStyle>
          <a:p>
            <a:r>
              <a:t>Title Text</a:t>
            </a:r>
          </a:p>
        </p:txBody>
      </p:sp>
      <p:sp>
        <p:nvSpPr>
          <p:cNvPr id="118" name="Body Level One…"/>
          <p:cNvSpPr txBox="1">
            <a:spLocks noGrp="1"/>
          </p:cNvSpPr>
          <p:nvPr>
            <p:ph type="body" idx="1"/>
          </p:nvPr>
        </p:nvSpPr>
        <p:spPr>
          <a:prstGeom prst="rect">
            <a:avLst/>
          </a:prstGeom>
        </p:spPr>
        <p:txBody>
          <a:bodyPr anchor="t"/>
          <a:lstStyle>
            <a:lvl1pPr marL="736600" indent="-736600">
              <a:lnSpc>
                <a:spcPct val="120000"/>
              </a:lnSpc>
              <a:spcBef>
                <a:spcPts val="6500"/>
              </a:spcBef>
              <a:buClr>
                <a:srgbClr val="ECA350"/>
              </a:buClr>
              <a:buSzPct val="80000"/>
              <a:buChar char="✓"/>
              <a:defRPr sz="6400">
                <a:solidFill>
                  <a:srgbClr val="265573"/>
                </a:solidFill>
              </a:defRPr>
            </a:lvl1pPr>
            <a:lvl2pPr marL="1473200" indent="-736600">
              <a:lnSpc>
                <a:spcPct val="120000"/>
              </a:lnSpc>
              <a:spcBef>
                <a:spcPts val="3500"/>
              </a:spcBef>
              <a:buClr>
                <a:srgbClr val="ECA350"/>
              </a:buClr>
              <a:defRPr sz="5500">
                <a:solidFill>
                  <a:srgbClr val="265573"/>
                </a:solidFill>
              </a:defRPr>
            </a:lvl2pPr>
            <a:lvl3pPr marL="2209800" indent="-736600">
              <a:lnSpc>
                <a:spcPct val="120000"/>
              </a:lnSpc>
              <a:spcBef>
                <a:spcPts val="3500"/>
              </a:spcBef>
              <a:buClr>
                <a:srgbClr val="ECA350"/>
              </a:buClr>
              <a:buSzPct val="80000"/>
              <a:defRPr sz="5500">
                <a:solidFill>
                  <a:srgbClr val="265573"/>
                </a:solidFill>
              </a:defRPr>
            </a:lvl3pPr>
            <a:lvl4pPr marL="2946400" indent="-736600">
              <a:lnSpc>
                <a:spcPct val="120000"/>
              </a:lnSpc>
              <a:spcBef>
                <a:spcPts val="3500"/>
              </a:spcBef>
              <a:buClr>
                <a:srgbClr val="ECA350"/>
              </a:buClr>
              <a:defRPr sz="5500">
                <a:solidFill>
                  <a:srgbClr val="265573"/>
                </a:solidFill>
              </a:defRPr>
            </a:lvl4pPr>
            <a:lvl5pPr marL="3683000" indent="-736600">
              <a:lnSpc>
                <a:spcPct val="120000"/>
              </a:lnSpc>
              <a:spcBef>
                <a:spcPts val="3500"/>
              </a:spcBef>
              <a:buClr>
                <a:srgbClr val="ECA350"/>
              </a:buClr>
              <a:defRPr sz="5500">
                <a:solidFill>
                  <a:srgbClr val="265573"/>
                </a:solidFill>
              </a:defRPr>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673100" y="4572000"/>
            <a:ext cx="23050500" cy="4559300"/>
          </a:xfrm>
          <a:prstGeom prst="rect">
            <a:avLst/>
          </a:prstGeom>
        </p:spPr>
        <p:txBody>
          <a:bodyPr/>
          <a:lstStyle>
            <a:lvl1pPr algn="r">
              <a:defRPr sz="8000">
                <a:solidFill>
                  <a:srgbClr val="265573"/>
                </a:solidFill>
                <a:latin typeface="Helvetica"/>
                <a:ea typeface="Helvetica"/>
                <a:cs typeface="Helvetica"/>
                <a:sym typeface="Helvetica"/>
              </a:defRPr>
            </a:lvl1pPr>
          </a:lstStyle>
          <a:p>
            <a:r>
              <a:t>Title Text</a:t>
            </a: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34" name="Merki_langt copy 2.png" descr="Merki_langt copy 2.png"/>
          <p:cNvPicPr>
            <a:picLocks noChangeAspect="1"/>
          </p:cNvPicPr>
          <p:nvPr/>
        </p:nvPicPr>
        <p:blipFill>
          <a:blip r:embed="rId3"/>
          <a:stretch>
            <a:fillRect/>
          </a:stretch>
        </p:blipFill>
        <p:spPr>
          <a:xfrm>
            <a:off x="5800465" y="4196034"/>
            <a:ext cx="12783070" cy="2009783"/>
          </a:xfrm>
          <a:prstGeom prst="rect">
            <a:avLst/>
          </a:prstGeom>
          <a:ln w="12700">
            <a:miter lim="400000"/>
          </a:ln>
        </p:spPr>
      </p:pic>
      <p:sp>
        <p:nvSpPr>
          <p:cNvPr id="135" name="Title Text"/>
          <p:cNvSpPr txBox="1">
            <a:spLocks noGrp="1"/>
          </p:cNvSpPr>
          <p:nvPr>
            <p:ph type="title"/>
          </p:nvPr>
        </p:nvSpPr>
        <p:spPr>
          <a:xfrm>
            <a:off x="666750" y="4104832"/>
            <a:ext cx="23050500" cy="4559301"/>
          </a:xfrm>
          <a:prstGeom prst="rect">
            <a:avLst/>
          </a:prstGeom>
        </p:spPr>
        <p:txBody>
          <a:bodyPr anchor="b"/>
          <a:lstStyle>
            <a:lvl1pPr>
              <a:defRPr sz="5200" cap="none">
                <a:solidFill>
                  <a:srgbClr val="265573"/>
                </a:solidFill>
              </a:defRPr>
            </a:lvl1pPr>
          </a:lstStyle>
          <a:p>
            <a:r>
              <a:t>Title Text</a:t>
            </a:r>
          </a:p>
        </p:txBody>
      </p:sp>
      <p:sp>
        <p:nvSpPr>
          <p:cNvPr id="1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sz="10000" b="0" i="0" u="none" strike="noStrike" cap="all" spc="0" baseline="0">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sz="5200" b="0" i="0" u="none" strike="noStrike" cap="none" spc="0" baseline="0">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Kennarar:…"/>
          <p:cNvSpPr txBox="1">
            <a:spLocks noGrp="1"/>
          </p:cNvSpPr>
          <p:nvPr>
            <p:ph type="title"/>
          </p:nvPr>
        </p:nvSpPr>
        <p:spPr>
          <a:xfrm>
            <a:off x="666750" y="3263037"/>
            <a:ext cx="23050500" cy="5274240"/>
          </a:xfrm>
          <a:prstGeom prst="rect">
            <a:avLst/>
          </a:prstGeom>
        </p:spPr>
        <p:txBody>
          <a:bodyPr/>
          <a:lstStyle/>
          <a:p>
            <a:r>
              <a:t>Kennarar: </a:t>
            </a:r>
          </a:p>
          <a:p>
            <a:r>
              <a:t>Dagný Rut Haraldsdóttir og Lilja Bjarnadóttir</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Ferli…"/>
          <p:cNvSpPr txBox="1">
            <a:spLocks noGrp="1"/>
          </p:cNvSpPr>
          <p:nvPr>
            <p:ph type="title"/>
          </p:nvPr>
        </p:nvSpPr>
        <p:spPr>
          <a:prstGeom prst="rect">
            <a:avLst/>
          </a:prstGeom>
        </p:spPr>
        <p:txBody>
          <a:bodyPr/>
          <a:lstStyle/>
          <a:p>
            <a:r>
              <a:t>Ferli</a:t>
            </a:r>
          </a:p>
          <a:p>
            <a:r>
              <a:t>sáttamiðlunar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áttamiðlunarferlið"/>
          <p:cNvSpPr txBox="1">
            <a:spLocks noGrp="1"/>
          </p:cNvSpPr>
          <p:nvPr>
            <p:ph type="title"/>
          </p:nvPr>
        </p:nvSpPr>
        <p:spPr>
          <a:prstGeom prst="rect">
            <a:avLst/>
          </a:prstGeom>
        </p:spPr>
        <p:txBody>
          <a:bodyPr/>
          <a:lstStyle/>
          <a:p>
            <a:r>
              <a:t>Sáttamiðlunarferlið</a:t>
            </a:r>
          </a:p>
        </p:txBody>
      </p:sp>
      <p:sp>
        <p:nvSpPr>
          <p:cNvPr id="150" name="Aðdragandi - upphaf…"/>
          <p:cNvSpPr txBox="1">
            <a:spLocks noGrp="1"/>
          </p:cNvSpPr>
          <p:nvPr>
            <p:ph type="body" idx="1"/>
          </p:nvPr>
        </p:nvSpPr>
        <p:spPr>
          <a:xfrm>
            <a:off x="373422" y="4042868"/>
            <a:ext cx="23050501" cy="8864601"/>
          </a:xfrm>
          <a:prstGeom prst="rect">
            <a:avLst/>
          </a:prstGeom>
        </p:spPr>
        <p:txBody>
          <a:bodyPr/>
          <a:lstStyle/>
          <a:p>
            <a:pPr marL="618743" indent="-618743" defTabSz="693419">
              <a:spcBef>
                <a:spcPts val="5400"/>
              </a:spcBef>
              <a:defRPr sz="5376"/>
            </a:pPr>
            <a:r>
              <a:t>Aðdragandi - upphaf</a:t>
            </a:r>
          </a:p>
          <a:p>
            <a:pPr marL="1237487" lvl="1" indent="-618743" defTabSz="693419">
              <a:spcBef>
                <a:spcPts val="2900"/>
              </a:spcBef>
              <a:defRPr sz="4619"/>
            </a:pPr>
            <a:r>
              <a:t>Inntakssamtöl, skipulag fundartíma, samningur um sáttamiðlun</a:t>
            </a:r>
          </a:p>
          <a:p>
            <a:pPr marL="618743" indent="-618743" defTabSz="693419">
              <a:spcBef>
                <a:spcPts val="5400"/>
              </a:spcBef>
              <a:defRPr sz="5376"/>
            </a:pPr>
            <a:r>
              <a:t>Sáttafundur - aðlagað að aðstæðum hverju sinni </a:t>
            </a:r>
          </a:p>
          <a:p>
            <a:pPr marL="1237487" lvl="1" indent="-618743" defTabSz="693419">
              <a:spcBef>
                <a:spcPts val="2900"/>
              </a:spcBef>
              <a:defRPr sz="4619"/>
            </a:pPr>
            <a:r>
              <a:t>Einn eða fleiri sáttafundir? </a:t>
            </a:r>
          </a:p>
          <a:p>
            <a:pPr marL="1237487" lvl="1" indent="-618743" defTabSz="693419">
              <a:spcBef>
                <a:spcPts val="2900"/>
              </a:spcBef>
              <a:defRPr sz="4619"/>
            </a:pPr>
            <a:r>
              <a:t>Sérstakar óskir aðila um ferlið? </a:t>
            </a:r>
          </a:p>
          <a:p>
            <a:pPr marL="1237487" lvl="1" indent="-618743" defTabSz="693419">
              <a:spcBef>
                <a:spcPts val="2900"/>
              </a:spcBef>
              <a:defRPr sz="4619"/>
            </a:pPr>
            <a:r>
              <a:t>Ferlið ekki endilega í stein grafið</a:t>
            </a:r>
          </a:p>
          <a:p>
            <a:pPr marL="618743" indent="-618743" defTabSz="693419">
              <a:spcBef>
                <a:spcPts val="5400"/>
              </a:spcBef>
              <a:defRPr sz="5376"/>
            </a:pPr>
            <a:r>
              <a:t>Eftirfylgni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aðdragandi sáttamiðlunar"/>
          <p:cNvSpPr txBox="1">
            <a:spLocks noGrp="1"/>
          </p:cNvSpPr>
          <p:nvPr>
            <p:ph type="title"/>
          </p:nvPr>
        </p:nvSpPr>
        <p:spPr>
          <a:prstGeom prst="rect">
            <a:avLst/>
          </a:prstGeom>
        </p:spPr>
        <p:txBody>
          <a:bodyPr/>
          <a:lstStyle/>
          <a:p>
            <a:r>
              <a:t>aðdragandi sáttamiðlunar</a:t>
            </a:r>
          </a:p>
        </p:txBody>
      </p:sp>
      <p:sp>
        <p:nvSpPr>
          <p:cNvPr id="153" name="Algengast er að sáttamiðlari fái mál til sín þar sem aðilar sem eru í ágreiningi hafa heyrt af sáttamiðlun og vilja reyna að leysa ágreining sín á milli.…"/>
          <p:cNvSpPr txBox="1">
            <a:spLocks noGrp="1"/>
          </p:cNvSpPr>
          <p:nvPr>
            <p:ph type="body" idx="1"/>
          </p:nvPr>
        </p:nvSpPr>
        <p:spPr>
          <a:prstGeom prst="rect">
            <a:avLst/>
          </a:prstGeom>
        </p:spPr>
        <p:txBody>
          <a:bodyPr/>
          <a:lstStyle/>
          <a:p>
            <a:r>
              <a:t>Algengast er að sáttamiðlari fái mál til sín þar sem aðilar sem eru í ágreiningi hafa heyrt af sáttamiðlun og vilja reyna að leysa ágreining sín á milli. </a:t>
            </a:r>
          </a:p>
          <a:p>
            <a:r>
              <a:t>Oft er fyrsta verkefni sáttamiðlara að hafa samband við hinn deiluaðila til að kanna hvort sá aðili hafi áhuga á að taka þátt í sáttamiðlunarferli.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aðdragandi sáttamiðlunar"/>
          <p:cNvSpPr txBox="1">
            <a:spLocks noGrp="1"/>
          </p:cNvSpPr>
          <p:nvPr>
            <p:ph type="title"/>
          </p:nvPr>
        </p:nvSpPr>
        <p:spPr>
          <a:prstGeom prst="rect">
            <a:avLst/>
          </a:prstGeom>
        </p:spPr>
        <p:txBody>
          <a:bodyPr/>
          <a:lstStyle/>
          <a:p>
            <a:r>
              <a:t>aðdragandi sáttamiðlunar</a:t>
            </a:r>
          </a:p>
        </p:txBody>
      </p:sp>
      <p:sp>
        <p:nvSpPr>
          <p:cNvPr id="156" name="Hlutleysi mikilvægt frá upphafi, strax frá fyrstu fyrirspurn (símtal eða tölvupóstur).…"/>
          <p:cNvSpPr txBox="1">
            <a:spLocks noGrp="1"/>
          </p:cNvSpPr>
          <p:nvPr>
            <p:ph type="body" idx="1"/>
          </p:nvPr>
        </p:nvSpPr>
        <p:spPr>
          <a:prstGeom prst="rect">
            <a:avLst/>
          </a:prstGeom>
        </p:spPr>
        <p:txBody>
          <a:bodyPr/>
          <a:lstStyle/>
          <a:p>
            <a:pPr marL="581913" indent="-581913" defTabSz="652145">
              <a:spcBef>
                <a:spcPts val="5100"/>
              </a:spcBef>
              <a:defRPr sz="5056"/>
            </a:pPr>
            <a:r>
              <a:t>Hlutleysi mikilvægt frá upphafi, strax frá fyrstu fyrirspurn (símtal eða tölvupóstur). </a:t>
            </a:r>
          </a:p>
          <a:p>
            <a:pPr marL="581913" indent="-581913" defTabSz="652145">
              <a:spcBef>
                <a:spcPts val="5100"/>
              </a:spcBef>
              <a:defRPr sz="5056"/>
            </a:pPr>
            <a:r>
              <a:t>Aðili sem hefur fyrr samband veitir oft miklar upplýsingar og því skiptir máli að fá einnig að heyra hlið hins deiluaðilans sem fyrst. </a:t>
            </a:r>
          </a:p>
          <a:p>
            <a:pPr marL="581913" indent="-581913" defTabSz="652145">
              <a:spcBef>
                <a:spcPts val="5100"/>
              </a:spcBef>
              <a:defRPr sz="5056"/>
            </a:pPr>
            <a:r>
              <a:t>Stundum þarf sáttamiðlari að hafa samband við aðila og kynna fyrir honum hvernig ferlið virkar, jafnvel að útskýra kosti sáttamiðlunar og ávinning aðila af því að taka þátt í ferlinu. </a:t>
            </a:r>
          </a:p>
          <a:p>
            <a:pPr marL="581913" indent="-581913" defTabSz="652145">
              <a:spcBef>
                <a:spcPts val="5100"/>
              </a:spcBef>
              <a:defRPr sz="5056"/>
            </a:pPr>
            <a:r>
              <a:t>Gefum nægar upplýsingar svo aðilar geti tekið upplýsta ákvörðun en beitum ekki þrýstingi</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aðdragandi og upphaf"/>
          <p:cNvSpPr txBox="1">
            <a:spLocks noGrp="1"/>
          </p:cNvSpPr>
          <p:nvPr>
            <p:ph type="title"/>
          </p:nvPr>
        </p:nvSpPr>
        <p:spPr>
          <a:prstGeom prst="rect">
            <a:avLst/>
          </a:prstGeom>
        </p:spPr>
        <p:txBody>
          <a:bodyPr/>
          <a:lstStyle/>
          <a:p>
            <a:r>
              <a:t>aðdragandi og upphaf</a:t>
            </a:r>
          </a:p>
        </p:txBody>
      </p:sp>
      <p:sp>
        <p:nvSpPr>
          <p:cNvPr id="159" name="Þegar báðir aðilar hafa samþykkt að taka þátt í sáttamiðlun skipuleggur sáttamiðlari stað og stund fyrir sáttafund.…"/>
          <p:cNvSpPr txBox="1">
            <a:spLocks noGrp="1"/>
          </p:cNvSpPr>
          <p:nvPr>
            <p:ph type="body" idx="1"/>
          </p:nvPr>
        </p:nvSpPr>
        <p:spPr>
          <a:prstGeom prst="rect">
            <a:avLst/>
          </a:prstGeom>
        </p:spPr>
        <p:txBody>
          <a:bodyPr/>
          <a:lstStyle/>
          <a:p>
            <a:r>
              <a:t>Þegar báðir aðilar hafa samþykkt að taka þátt í sáttamiðlun skipuleggur sáttamiðlari stað og stund fyrir sáttafund. </a:t>
            </a:r>
          </a:p>
          <a:p>
            <a:r>
              <a:t>Sáttamiðlari sendir samning um sáttamiðlun og siðareglur til aðila. </a:t>
            </a:r>
          </a:p>
          <a:p>
            <a:r>
              <a:t>Sáttamiðlari á eftir atvikum inntakssamtöl við aðila, eða fær send gögn um málið (fer eftir eðli deilunnar og ákvörðun sáttamiðlara hvort þetta er gert).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inntakssamtöl"/>
          <p:cNvSpPr txBox="1">
            <a:spLocks noGrp="1"/>
          </p:cNvSpPr>
          <p:nvPr>
            <p:ph type="title"/>
          </p:nvPr>
        </p:nvSpPr>
        <p:spPr>
          <a:prstGeom prst="rect">
            <a:avLst/>
          </a:prstGeom>
        </p:spPr>
        <p:txBody>
          <a:bodyPr/>
          <a:lstStyle/>
          <a:p>
            <a:r>
              <a:t>inntakssamtöl</a:t>
            </a:r>
          </a:p>
        </p:txBody>
      </p:sp>
      <p:sp>
        <p:nvSpPr>
          <p:cNvPr id="162" name="Getur verið annað hvort símtal eða fundur.…"/>
          <p:cNvSpPr txBox="1">
            <a:spLocks noGrp="1"/>
          </p:cNvSpPr>
          <p:nvPr>
            <p:ph type="body" idx="1"/>
          </p:nvPr>
        </p:nvSpPr>
        <p:spPr>
          <a:prstGeom prst="rect">
            <a:avLst/>
          </a:prstGeom>
        </p:spPr>
        <p:txBody>
          <a:bodyPr/>
          <a:lstStyle/>
          <a:p>
            <a:pPr marL="721868" indent="-721868" defTabSz="808990">
              <a:spcBef>
                <a:spcPts val="6300"/>
              </a:spcBef>
              <a:defRPr sz="6272"/>
            </a:pPr>
            <a:r>
              <a:t>Getur verið annað hvort símtal eða fundur.</a:t>
            </a:r>
          </a:p>
          <a:p>
            <a:pPr marL="721868" indent="-721868" defTabSz="808990">
              <a:spcBef>
                <a:spcPts val="6300"/>
              </a:spcBef>
              <a:defRPr sz="6272"/>
            </a:pPr>
            <a:r>
              <a:t>Gætum jafnræðis - eigum sambærileg samtöl við báða (alla) aðila. </a:t>
            </a:r>
          </a:p>
          <a:p>
            <a:pPr marL="721868" indent="-721868" defTabSz="808990">
              <a:spcBef>
                <a:spcPts val="6300"/>
              </a:spcBef>
              <a:defRPr sz="6272"/>
            </a:pPr>
            <a:r>
              <a:t>Gott að skipuleggja tímasetningu símtals - ekki hringja í aðila fyrirvaralaust - eða ákveða fundartíma og hitta aðila í persónu. </a:t>
            </a:r>
          </a:p>
          <a:p>
            <a:pPr marL="721868" indent="-721868" defTabSz="808990">
              <a:spcBef>
                <a:spcPts val="6300"/>
              </a:spcBef>
              <a:defRPr sz="6272"/>
            </a:pPr>
            <a:r>
              <a:t>Gætum að hlutleysi okkar í samtalinu (alveg eins og í eintali við aðila þegar ferlið er farið af stað).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Hefðbundið ferli sáttamiðlunar -…"/>
          <p:cNvSpPr txBox="1">
            <a:spLocks noGrp="1"/>
          </p:cNvSpPr>
          <p:nvPr>
            <p:ph type="title"/>
          </p:nvPr>
        </p:nvSpPr>
        <p:spPr>
          <a:prstGeom prst="rect">
            <a:avLst/>
          </a:prstGeom>
        </p:spPr>
        <p:txBody>
          <a:bodyPr/>
          <a:lstStyle/>
          <a:p>
            <a:r>
              <a:t>Hefðbundið ferli sáttamiðlunar - </a:t>
            </a:r>
          </a:p>
          <a:p>
            <a:r>
              <a:t>Fyrri hluti</a:t>
            </a:r>
            <a:endParaRPr sz="1600">
              <a:solidFill>
                <a:srgbClr val="000000"/>
              </a:solidFill>
            </a:endParaRPr>
          </a:p>
        </p:txBody>
      </p:sp>
      <p:sp>
        <p:nvSpPr>
          <p:cNvPr id="165" name="Opnun…"/>
          <p:cNvSpPr txBox="1">
            <a:spLocks noGrp="1"/>
          </p:cNvSpPr>
          <p:nvPr>
            <p:ph type="body" idx="1"/>
          </p:nvPr>
        </p:nvSpPr>
        <p:spPr>
          <a:prstGeom prst="rect">
            <a:avLst/>
          </a:prstGeom>
        </p:spPr>
        <p:txBody>
          <a:bodyPr/>
          <a:lstStyle/>
          <a:p>
            <a:pPr marL="604012" indent="-604012" defTabSz="676909">
              <a:spcBef>
                <a:spcPts val="5300"/>
              </a:spcBef>
              <a:defRPr sz="5248"/>
            </a:pPr>
            <a:r>
              <a:t>Opnun </a:t>
            </a:r>
          </a:p>
          <a:p>
            <a:pPr marL="604012" indent="-604012" defTabSz="676909">
              <a:spcBef>
                <a:spcPts val="5300"/>
              </a:spcBef>
              <a:defRPr sz="5248"/>
            </a:pPr>
            <a:r>
              <a:t>Upplýsingaöflun</a:t>
            </a:r>
          </a:p>
          <a:p>
            <a:pPr marL="1208024" lvl="1" indent="-604012" defTabSz="676909">
              <a:spcBef>
                <a:spcPts val="5300"/>
              </a:spcBef>
              <a:defRPr sz="5248"/>
            </a:pPr>
            <a:r>
              <a:t>Hlusta á báðar hliðar  </a:t>
            </a:r>
          </a:p>
          <a:p>
            <a:pPr marL="1208024" lvl="1" indent="-604012" defTabSz="676909">
              <a:spcBef>
                <a:spcPts val="5300"/>
              </a:spcBef>
              <a:defRPr sz="5248"/>
            </a:pPr>
            <a:r>
              <a:t>Skiptast á sjónarmiðum - Reynum að ná gagnkvæmum skilningi </a:t>
            </a:r>
          </a:p>
          <a:p>
            <a:pPr marL="1208024" lvl="1" indent="-604012" defTabSz="676909">
              <a:spcBef>
                <a:spcPts val="5300"/>
              </a:spcBef>
              <a:defRPr sz="5248"/>
            </a:pPr>
            <a:r>
              <a:t>Tilfinningar koma upp </a:t>
            </a:r>
          </a:p>
          <a:p>
            <a:pPr marL="604012" indent="-604012" defTabSz="676909">
              <a:spcBef>
                <a:spcPts val="5300"/>
              </a:spcBef>
              <a:defRPr sz="5248"/>
            </a:pPr>
            <a:r>
              <a:t>Greina og ræða vandann - Útbúa efnislista</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Hefðbundið ferli sáttamiðlunar -…"/>
          <p:cNvSpPr txBox="1">
            <a:spLocks noGrp="1"/>
          </p:cNvSpPr>
          <p:nvPr>
            <p:ph type="title"/>
          </p:nvPr>
        </p:nvSpPr>
        <p:spPr>
          <a:prstGeom prst="rect">
            <a:avLst/>
          </a:prstGeom>
        </p:spPr>
        <p:txBody>
          <a:bodyPr/>
          <a:lstStyle/>
          <a:p>
            <a:r>
              <a:t>Hefðbundið ferli sáttamiðlunar - </a:t>
            </a:r>
          </a:p>
          <a:p>
            <a:r>
              <a:t>seinni hluti</a:t>
            </a:r>
            <a:endParaRPr sz="1600">
              <a:solidFill>
                <a:srgbClr val="000000"/>
              </a:solidFill>
            </a:endParaRPr>
          </a:p>
        </p:txBody>
      </p:sp>
      <p:sp>
        <p:nvSpPr>
          <p:cNvPr id="168" name="Hugmyndaflæði, skoða lausnir…"/>
          <p:cNvSpPr txBox="1">
            <a:spLocks noGrp="1"/>
          </p:cNvSpPr>
          <p:nvPr>
            <p:ph type="body" idx="1"/>
          </p:nvPr>
        </p:nvSpPr>
        <p:spPr>
          <a:prstGeom prst="rect">
            <a:avLst/>
          </a:prstGeom>
        </p:spPr>
        <p:txBody>
          <a:bodyPr/>
          <a:lstStyle/>
          <a:p>
            <a:r>
              <a:t>Hugmyndaflæði, skoða lausnir </a:t>
            </a:r>
          </a:p>
          <a:p>
            <a:r>
              <a:t>Samkomulag?</a:t>
            </a:r>
          </a:p>
          <a:p>
            <a:r>
              <a:t>Lokun - Ákveða eftirfylgni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uppsetning fyrir sáttamiðlun"/>
          <p:cNvSpPr txBox="1">
            <a:spLocks noGrp="1"/>
          </p:cNvSpPr>
          <p:nvPr>
            <p:ph type="title"/>
          </p:nvPr>
        </p:nvSpPr>
        <p:spPr>
          <a:prstGeom prst="rect">
            <a:avLst/>
          </a:prstGeom>
        </p:spPr>
        <p:txBody>
          <a:bodyPr/>
          <a:lstStyle/>
          <a:p>
            <a:r>
              <a:t>uppsetning fyrir sáttamiðlun</a:t>
            </a:r>
          </a:p>
        </p:txBody>
      </p:sp>
      <p:sp>
        <p:nvSpPr>
          <p:cNvPr id="171" name="Sætaskipan - hugum að jafnræðinu…"/>
          <p:cNvSpPr txBox="1">
            <a:spLocks noGrp="1"/>
          </p:cNvSpPr>
          <p:nvPr>
            <p:ph type="body" idx="1"/>
          </p:nvPr>
        </p:nvSpPr>
        <p:spPr>
          <a:prstGeom prst="rect">
            <a:avLst/>
          </a:prstGeom>
        </p:spPr>
        <p:txBody>
          <a:bodyPr/>
          <a:lstStyle/>
          <a:p>
            <a:r>
              <a:t>Sætaskipan - hugum að jafnræðinu </a:t>
            </a:r>
          </a:p>
          <a:p>
            <a:pPr lvl="1">
              <a:spcBef>
                <a:spcPts val="6500"/>
              </a:spcBef>
              <a:defRPr sz="6400"/>
            </a:pPr>
            <a:r>
              <a:t>Sjá allir alla? Sjá allir töfluna (ef við notum hana)? </a:t>
            </a:r>
          </a:p>
          <a:p>
            <a:pPr lvl="1">
              <a:spcBef>
                <a:spcPts val="6500"/>
              </a:spcBef>
              <a:defRPr sz="6400"/>
            </a:pPr>
            <a:r>
              <a:t>Forsvarsmenn aðila sitji saman </a:t>
            </a:r>
          </a:p>
          <a:p>
            <a:pPr lvl="1">
              <a:spcBef>
                <a:spcPts val="6500"/>
              </a:spcBef>
              <a:defRPr sz="6400"/>
            </a:pPr>
            <a:r>
              <a:t>Gefur sætaskipan til kynna hlutleysi? </a:t>
            </a:r>
          </a:p>
          <a:p>
            <a:pPr lvl="1">
              <a:spcBef>
                <a:spcPts val="6500"/>
              </a:spcBef>
              <a:defRPr sz="6400"/>
            </a:pPr>
            <a:r>
              <a:t>Erum við með borð á milli aðila?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Uppsetning fyrir sáttamiðlun"/>
          <p:cNvSpPr txBox="1">
            <a:spLocks noGrp="1"/>
          </p:cNvSpPr>
          <p:nvPr>
            <p:ph type="title"/>
          </p:nvPr>
        </p:nvSpPr>
        <p:spPr>
          <a:prstGeom prst="rect">
            <a:avLst/>
          </a:prstGeom>
        </p:spPr>
        <p:txBody>
          <a:bodyPr/>
          <a:lstStyle/>
          <a:p>
            <a:r>
              <a:t>Uppsetning fyrir sáttamiðlun</a:t>
            </a:r>
          </a:p>
        </p:txBody>
      </p:sp>
      <p:sp>
        <p:nvSpPr>
          <p:cNvPr id="174" name="Hvað þarf að vera til staðar?…"/>
          <p:cNvSpPr txBox="1">
            <a:spLocks noGrp="1"/>
          </p:cNvSpPr>
          <p:nvPr>
            <p:ph type="body" idx="1"/>
          </p:nvPr>
        </p:nvSpPr>
        <p:spPr>
          <a:prstGeom prst="rect">
            <a:avLst/>
          </a:prstGeom>
        </p:spPr>
        <p:txBody>
          <a:bodyPr/>
          <a:lstStyle/>
          <a:p>
            <a:pPr marL="604012" indent="-604012" defTabSz="676909">
              <a:spcBef>
                <a:spcPts val="5300"/>
              </a:spcBef>
              <a:defRPr sz="5248"/>
            </a:pPr>
            <a:r>
              <a:t>Hvað þarf að vera til staðar? </a:t>
            </a:r>
          </a:p>
          <a:p>
            <a:pPr marL="1208024" lvl="1" indent="-604012" defTabSz="676909">
              <a:spcBef>
                <a:spcPts val="5300"/>
              </a:spcBef>
              <a:defRPr sz="5248"/>
            </a:pPr>
            <a:r>
              <a:t>Reynum að skapa þægilegt andrúmsloft</a:t>
            </a:r>
          </a:p>
          <a:p>
            <a:pPr marL="1208024" lvl="1" indent="-604012" defTabSz="676909">
              <a:spcBef>
                <a:spcPts val="5300"/>
              </a:spcBef>
              <a:defRPr sz="5248"/>
            </a:pPr>
            <a:r>
              <a:t>Kynnum okkur aðstæður á staðnum, hvar eru klósett o.s.frv. </a:t>
            </a:r>
          </a:p>
          <a:p>
            <a:pPr marL="1208024" lvl="1" indent="-604012" defTabSz="676909">
              <a:spcBef>
                <a:spcPts val="5300"/>
              </a:spcBef>
              <a:defRPr sz="5248"/>
            </a:pPr>
            <a:r>
              <a:t>Röðum húsgögnum - ertu með töflu til að skrifa á?</a:t>
            </a:r>
          </a:p>
          <a:p>
            <a:pPr marL="1208024" lvl="1" indent="-604012" defTabSz="676909">
              <a:spcBef>
                <a:spcPts val="5300"/>
              </a:spcBef>
              <a:defRPr sz="5248"/>
            </a:pPr>
            <a:r>
              <a:t>Skipulag á gögnum til aðila ef einhver </a:t>
            </a:r>
          </a:p>
          <a:p>
            <a:pPr marL="1208024" lvl="1" indent="-604012" defTabSz="676909">
              <a:spcBef>
                <a:spcPts val="5300"/>
              </a:spcBef>
              <a:defRPr sz="5248"/>
            </a:pPr>
            <a:r>
              <a:t>Vatn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undirbúningurinn…"/>
          <p:cNvSpPr txBox="1">
            <a:spLocks noGrp="1"/>
          </p:cNvSpPr>
          <p:nvPr>
            <p:ph type="title"/>
          </p:nvPr>
        </p:nvSpPr>
        <p:spPr>
          <a:prstGeom prst="rect">
            <a:avLst/>
          </a:prstGeom>
        </p:spPr>
        <p:txBody>
          <a:bodyPr/>
          <a:lstStyle/>
          <a:p>
            <a:r>
              <a:t>undirbúningurinn…</a:t>
            </a:r>
          </a:p>
        </p:txBody>
      </p:sp>
      <p:sp>
        <p:nvSpPr>
          <p:cNvPr id="177" name="Munum líka að það krefst mikillar einbeitingar að sinna sáttamiðlunarhlutverkinu og mikilvægt að vera búin að borða vel og hvílast áður en við hefjumst handa - viljum vera sem best í stakk búin að sinna hlutverkinu af kostgæfni"/>
          <p:cNvSpPr txBox="1">
            <a:spLocks noGrp="1"/>
          </p:cNvSpPr>
          <p:nvPr>
            <p:ph type="body" idx="1"/>
          </p:nvPr>
        </p:nvSpPr>
        <p:spPr>
          <a:prstGeom prst="rect">
            <a:avLst/>
          </a:prstGeom>
        </p:spPr>
        <p:txBody>
          <a:bodyPr/>
          <a:lstStyle/>
          <a:p>
            <a:r>
              <a:t>Munum líka að það krefst mikillar einbeitingar að sinna sáttamiðlunarhlutverkinu og mikilvægt að vera búin að borða vel og hvílast áður en við hefjumst handa - viljum vera sem best í stakk búin að sinna hlutverkinu af kostgæfni</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opnun sáttamiðlunar"/>
          <p:cNvSpPr txBox="1">
            <a:spLocks noGrp="1"/>
          </p:cNvSpPr>
          <p:nvPr>
            <p:ph type="title"/>
          </p:nvPr>
        </p:nvSpPr>
        <p:spPr>
          <a:prstGeom prst="rect">
            <a:avLst/>
          </a:prstGeom>
        </p:spPr>
        <p:txBody>
          <a:bodyPr/>
          <a:lstStyle/>
          <a:p>
            <a:r>
              <a:t>opnun sáttamiðlunar</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tilgangur opnunar"/>
          <p:cNvSpPr txBox="1">
            <a:spLocks noGrp="1"/>
          </p:cNvSpPr>
          <p:nvPr>
            <p:ph type="title"/>
          </p:nvPr>
        </p:nvSpPr>
        <p:spPr>
          <a:prstGeom prst="rect">
            <a:avLst/>
          </a:prstGeom>
        </p:spPr>
        <p:txBody>
          <a:bodyPr/>
          <a:lstStyle/>
          <a:p>
            <a:r>
              <a:t>tilgangur opnunar</a:t>
            </a:r>
          </a:p>
        </p:txBody>
      </p:sp>
      <p:sp>
        <p:nvSpPr>
          <p:cNvPr id="182" name="Opnunin setur tóninn fyrir sáttamiðlunina…"/>
          <p:cNvSpPr txBox="1">
            <a:spLocks noGrp="1"/>
          </p:cNvSpPr>
          <p:nvPr>
            <p:ph type="body" idx="1"/>
          </p:nvPr>
        </p:nvSpPr>
        <p:spPr>
          <a:prstGeom prst="rect">
            <a:avLst/>
          </a:prstGeom>
        </p:spPr>
        <p:txBody>
          <a:bodyPr/>
          <a:lstStyle/>
          <a:p>
            <a:r>
              <a:t>Opnunin setur tóninn fyrir sáttamiðlunina</a:t>
            </a:r>
          </a:p>
          <a:p>
            <a:pPr marL="1369615" lvl="1" indent="-633015">
              <a:spcBef>
                <a:spcPts val="6500"/>
              </a:spcBef>
            </a:pPr>
            <a:r>
              <a:t>Aðilar venjast því að vera í sama herbergi </a:t>
            </a:r>
          </a:p>
          <a:p>
            <a:pPr marL="1369615" lvl="1" indent="-633015">
              <a:spcBef>
                <a:spcPts val="6500"/>
              </a:spcBef>
            </a:pPr>
            <a:r>
              <a:t>Sáttamiðlarinn fær tækifæri til þess að fá smá tilfinningu fyrir aðilunum áður en ferlið hefst af alvöru</a:t>
            </a:r>
          </a:p>
          <a:p>
            <a:pPr marL="1369615" lvl="1" indent="-633015">
              <a:spcBef>
                <a:spcPts val="6500"/>
              </a:spcBef>
            </a:pPr>
            <a:r>
              <a:t>Svarar óspurðum spurningum aðilanna um það hvað er að fara að gerast. Sannfærir oft þátttakendur um að þetta geti virkað!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uppbygging opnunar"/>
          <p:cNvSpPr txBox="1">
            <a:spLocks noGrp="1"/>
          </p:cNvSpPr>
          <p:nvPr>
            <p:ph type="title"/>
          </p:nvPr>
        </p:nvSpPr>
        <p:spPr>
          <a:prstGeom prst="rect">
            <a:avLst/>
          </a:prstGeom>
        </p:spPr>
        <p:txBody>
          <a:bodyPr/>
          <a:lstStyle/>
          <a:p>
            <a:r>
              <a:t>uppbygging opnunar</a:t>
            </a:r>
          </a:p>
        </p:txBody>
      </p:sp>
      <p:sp>
        <p:nvSpPr>
          <p:cNvPr id="185" name="Velkomin + Kynning…"/>
          <p:cNvSpPr txBox="1">
            <a:spLocks noGrp="1"/>
          </p:cNvSpPr>
          <p:nvPr>
            <p:ph type="body" idx="1"/>
          </p:nvPr>
        </p:nvSpPr>
        <p:spPr>
          <a:prstGeom prst="rect">
            <a:avLst/>
          </a:prstGeom>
        </p:spPr>
        <p:txBody>
          <a:bodyPr/>
          <a:lstStyle/>
          <a:p>
            <a:r>
              <a:t>Velkomin + Kynning </a:t>
            </a:r>
          </a:p>
          <a:p>
            <a:r>
              <a:t>Praktísk atriði </a:t>
            </a:r>
          </a:p>
          <a:p>
            <a:r>
              <a:t>Kynna ferlið fyrir þeim </a:t>
            </a:r>
          </a:p>
          <a:p>
            <a:r>
              <a:t>Staðfesta vilja þeirra að taka þátt í ferlinu</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upphafið - aðilar mæta"/>
          <p:cNvSpPr txBox="1">
            <a:spLocks noGrp="1"/>
          </p:cNvSpPr>
          <p:nvPr>
            <p:ph type="title"/>
          </p:nvPr>
        </p:nvSpPr>
        <p:spPr>
          <a:prstGeom prst="rect">
            <a:avLst/>
          </a:prstGeom>
        </p:spPr>
        <p:txBody>
          <a:bodyPr/>
          <a:lstStyle/>
          <a:p>
            <a:r>
              <a:t>upphafið - aðilar mæta</a:t>
            </a:r>
          </a:p>
        </p:txBody>
      </p:sp>
      <p:sp>
        <p:nvSpPr>
          <p:cNvPr id="188" name="Heilsum aðilum og bjóðum þá velkomna…"/>
          <p:cNvSpPr txBox="1">
            <a:spLocks noGrp="1"/>
          </p:cNvSpPr>
          <p:nvPr>
            <p:ph type="body" idx="1"/>
          </p:nvPr>
        </p:nvSpPr>
        <p:spPr>
          <a:prstGeom prst="rect">
            <a:avLst/>
          </a:prstGeom>
        </p:spPr>
        <p:txBody>
          <a:bodyPr/>
          <a:lstStyle/>
          <a:p>
            <a:pPr marL="655573" indent="-655573" defTabSz="734694">
              <a:spcBef>
                <a:spcPts val="5700"/>
              </a:spcBef>
              <a:defRPr sz="5696"/>
            </a:pPr>
            <a:r>
              <a:t>Heilsum aðilum og bjóðum þá velkomna </a:t>
            </a:r>
          </a:p>
          <a:p>
            <a:pPr marL="655573" indent="-655573" defTabSz="734694">
              <a:spcBef>
                <a:spcPts val="5700"/>
              </a:spcBef>
              <a:defRPr sz="5696"/>
            </a:pPr>
            <a:r>
              <a:t>Byrjum ekki að ræða málin fyrr en báðir aðilar eru mættir </a:t>
            </a:r>
          </a:p>
          <a:p>
            <a:pPr marL="1966722" lvl="2" indent="-655573" defTabSz="734694">
              <a:spcBef>
                <a:spcPts val="5700"/>
              </a:spcBef>
              <a:buSzPct val="82000"/>
              <a:defRPr sz="5696"/>
            </a:pPr>
            <a:r>
              <a:t>Hlutleysið</a:t>
            </a:r>
          </a:p>
          <a:p>
            <a:pPr marL="1966722" lvl="2" indent="-655573" defTabSz="734694">
              <a:spcBef>
                <a:spcPts val="5700"/>
              </a:spcBef>
              <a:buSzPct val="82000"/>
              <a:defRPr sz="5696"/>
            </a:pPr>
            <a:r>
              <a:t>“small talk”</a:t>
            </a:r>
          </a:p>
          <a:p>
            <a:pPr marL="655573" indent="-655573" defTabSz="734694">
              <a:spcBef>
                <a:spcPts val="5700"/>
              </a:spcBef>
              <a:defRPr sz="5696"/>
            </a:pPr>
            <a:r>
              <a:t>Ef annar aðili mætir ekki - varast að ræða efnisatriði málsins ef þú vilt geta reynt að finna annan tíma fyrir sáttafund með aðilum. </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raktísk atriði"/>
          <p:cNvSpPr txBox="1">
            <a:spLocks noGrp="1"/>
          </p:cNvSpPr>
          <p:nvPr>
            <p:ph type="title"/>
          </p:nvPr>
        </p:nvSpPr>
        <p:spPr>
          <a:prstGeom prst="rect">
            <a:avLst/>
          </a:prstGeom>
        </p:spPr>
        <p:txBody>
          <a:bodyPr/>
          <a:lstStyle/>
          <a:p>
            <a:r>
              <a:t>Praktísk atriði</a:t>
            </a:r>
          </a:p>
        </p:txBody>
      </p:sp>
      <p:sp>
        <p:nvSpPr>
          <p:cNvPr id="191" name="Praktísk atriði…"/>
          <p:cNvSpPr txBox="1">
            <a:spLocks noGrp="1"/>
          </p:cNvSpPr>
          <p:nvPr>
            <p:ph type="body" idx="1"/>
          </p:nvPr>
        </p:nvSpPr>
        <p:spPr>
          <a:prstGeom prst="rect">
            <a:avLst/>
          </a:prstGeom>
        </p:spPr>
        <p:txBody>
          <a:bodyPr/>
          <a:lstStyle/>
          <a:p>
            <a:pPr marL="604012" indent="-604012" defTabSz="676909">
              <a:spcBef>
                <a:spcPts val="5300"/>
              </a:spcBef>
              <a:defRPr sz="5248"/>
            </a:pPr>
            <a:r>
              <a:t>Praktísk atriði </a:t>
            </a:r>
          </a:p>
          <a:p>
            <a:pPr marL="1208024" lvl="1" indent="-604012" defTabSz="676909">
              <a:spcBef>
                <a:spcPts val="5300"/>
              </a:spcBef>
              <a:defRPr sz="5248"/>
            </a:pPr>
            <a:r>
              <a:t>Tímaramminn - hvað verðum við lengi í dag</a:t>
            </a:r>
          </a:p>
          <a:p>
            <a:pPr marL="1208024" lvl="1" indent="-604012" defTabSz="676909">
              <a:spcBef>
                <a:spcPts val="5300"/>
              </a:spcBef>
              <a:defRPr sz="5248"/>
            </a:pPr>
            <a:r>
              <a:t>ATH bílastæði? Verða að vera á öðrum stað? </a:t>
            </a:r>
          </a:p>
          <a:p>
            <a:pPr marL="1208024" lvl="1" indent="-604012" defTabSz="676909">
              <a:spcBef>
                <a:spcPts val="5300"/>
              </a:spcBef>
              <a:defRPr sz="5248"/>
            </a:pPr>
            <a:r>
              <a:t>Símanotkun &amp; önnur raftæki </a:t>
            </a:r>
          </a:p>
          <a:p>
            <a:pPr marL="1208024" lvl="1" indent="-604012" defTabSz="676909">
              <a:spcBef>
                <a:spcPts val="5300"/>
              </a:spcBef>
              <a:defRPr sz="5248"/>
            </a:pPr>
            <a:r>
              <a:t>Snyrting og/eða kaffi </a:t>
            </a:r>
          </a:p>
          <a:p>
            <a:pPr marL="1208024" lvl="1" indent="-604012" defTabSz="676909">
              <a:spcBef>
                <a:spcPts val="5300"/>
              </a:spcBef>
              <a:defRPr sz="5248"/>
            </a:pPr>
            <a:r>
              <a:t>Samningur um sáttamiðlun, greiðslur o.s.frv.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hlutverk mitt í dag …"/>
          <p:cNvSpPr txBox="1">
            <a:spLocks noGrp="1"/>
          </p:cNvSpPr>
          <p:nvPr>
            <p:ph type="title"/>
          </p:nvPr>
        </p:nvSpPr>
        <p:spPr>
          <a:prstGeom prst="rect">
            <a:avLst/>
          </a:prstGeom>
        </p:spPr>
        <p:txBody>
          <a:bodyPr/>
          <a:lstStyle/>
          <a:p>
            <a:r>
              <a:t>hlutverk mitt í dag … </a:t>
            </a:r>
          </a:p>
        </p:txBody>
      </p:sp>
      <p:sp>
        <p:nvSpPr>
          <p:cNvPr id="194" name="Hjálpa ykkur að tala saman á uppbyggilegan hátt og finna ykkar eigin lausnir…"/>
          <p:cNvSpPr txBox="1">
            <a:spLocks noGrp="1"/>
          </p:cNvSpPr>
          <p:nvPr>
            <p:ph type="body" idx="1"/>
          </p:nvPr>
        </p:nvSpPr>
        <p:spPr>
          <a:prstGeom prst="rect">
            <a:avLst/>
          </a:prstGeom>
        </p:spPr>
        <p:txBody>
          <a:bodyPr/>
          <a:lstStyle/>
          <a:p>
            <a:pPr marL="589280" indent="-589280" defTabSz="660400">
              <a:spcBef>
                <a:spcPts val="5200"/>
              </a:spcBef>
              <a:defRPr sz="5120"/>
            </a:pPr>
            <a:r>
              <a:t>Hjálpa ykkur að tala saman á uppbyggilegan hátt og finna ykkar eigin lausnir </a:t>
            </a:r>
          </a:p>
          <a:p>
            <a:pPr marL="589280" indent="-589280" defTabSz="660400">
              <a:spcBef>
                <a:spcPts val="5200"/>
              </a:spcBef>
              <a:defRPr sz="5120"/>
            </a:pPr>
            <a:r>
              <a:t>Ég munt stýra ferlinu og fundinum í samræmi við þarfir ykkar </a:t>
            </a:r>
          </a:p>
          <a:p>
            <a:pPr marL="589280" indent="-589280" defTabSz="660400">
              <a:spcBef>
                <a:spcPts val="5200"/>
              </a:spcBef>
              <a:defRPr sz="5120"/>
            </a:pPr>
            <a:r>
              <a:t>Sáttamiðlun getur ekki staðfest hvað raunverulega gerðist eða hverjum er um að kenna </a:t>
            </a:r>
          </a:p>
          <a:p>
            <a:pPr marL="589280" indent="-589280" defTabSz="660400">
              <a:spcBef>
                <a:spcPts val="5200"/>
              </a:spcBef>
              <a:defRPr sz="5120"/>
            </a:pPr>
            <a:r>
              <a:t>Ég mun ekki veita lögfræðiráðgjöf (hér er sáttamiðlari að vernda sig) </a:t>
            </a:r>
          </a:p>
          <a:p>
            <a:pPr marL="589280" indent="-589280" defTabSz="660400">
              <a:spcBef>
                <a:spcPts val="5200"/>
              </a:spcBef>
              <a:defRPr sz="5120"/>
            </a:pPr>
            <a:r>
              <a:t>Sérfræðingur - taka skýrt fram hvert þitt hlutverk er - stýra væntingum þeirra um hlutverkið.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rúnaður sáttamiðlara"/>
          <p:cNvSpPr txBox="1">
            <a:spLocks noGrp="1"/>
          </p:cNvSpPr>
          <p:nvPr>
            <p:ph type="title"/>
          </p:nvPr>
        </p:nvSpPr>
        <p:spPr>
          <a:prstGeom prst="rect">
            <a:avLst/>
          </a:prstGeom>
        </p:spPr>
        <p:txBody>
          <a:bodyPr/>
          <a:lstStyle/>
          <a:p>
            <a:r>
              <a:t>trúnaður sáttamiðlara</a:t>
            </a:r>
          </a:p>
        </p:txBody>
      </p:sp>
      <p:sp>
        <p:nvSpPr>
          <p:cNvPr id="197" name="Allt sem fer fram í sáttamiðlun fer ég með sem trúnaðarmál - jafnvel að aðilar hafi farið í sáttamiðlun getur verið bundið trúnaði…"/>
          <p:cNvSpPr txBox="1">
            <a:spLocks noGrp="1"/>
          </p:cNvSpPr>
          <p:nvPr>
            <p:ph type="body" idx="1"/>
          </p:nvPr>
        </p:nvSpPr>
        <p:spPr>
          <a:prstGeom prst="rect">
            <a:avLst/>
          </a:prstGeom>
        </p:spPr>
        <p:txBody>
          <a:bodyPr/>
          <a:lstStyle/>
          <a:p>
            <a:pPr marL="545084" indent="-545084" defTabSz="610870">
              <a:spcBef>
                <a:spcPts val="4800"/>
              </a:spcBef>
              <a:defRPr sz="4736"/>
            </a:pPr>
            <a:r>
              <a:t>Allt sem fer fram í sáttamiðlun fer ég með sem trúnaðarmál - jafnvel að aðilar hafi farið í sáttamiðlun getur verið bundið trúnaði</a:t>
            </a:r>
          </a:p>
          <a:p>
            <a:pPr marL="1090168" lvl="1" indent="-545084" defTabSz="610870">
              <a:spcBef>
                <a:spcPts val="4800"/>
              </a:spcBef>
              <a:defRPr sz="4736"/>
            </a:pPr>
            <a:r>
              <a:t>Mun ekki bera vitni fyrir dómi um hvað fer fram í sáttamiðlun - sbr. samning um sáttamiðlun. </a:t>
            </a:r>
          </a:p>
          <a:p>
            <a:pPr marL="1090168" lvl="1" indent="-545084" defTabSz="610870">
              <a:spcBef>
                <a:spcPts val="4800"/>
              </a:spcBef>
              <a:defRPr sz="4736"/>
            </a:pPr>
            <a:r>
              <a:t>Punktar sem ég geri á fundinum eru bara til stuðnings og ég mun eyða þeim. </a:t>
            </a:r>
          </a:p>
          <a:p>
            <a:pPr marL="1090168" lvl="1" indent="-545084" defTabSz="610870">
              <a:spcBef>
                <a:spcPts val="4800"/>
              </a:spcBef>
              <a:defRPr sz="4736"/>
            </a:pPr>
            <a:r>
              <a:t>Stundum eru ákveðnar skýrslur sem þarf að veita vegna sáttamiðlunar - upplýsa aðila hvað felst í því </a:t>
            </a:r>
          </a:p>
          <a:p>
            <a:pPr marL="1090168" lvl="1" indent="-545084" defTabSz="610870">
              <a:spcBef>
                <a:spcPts val="4800"/>
              </a:spcBef>
              <a:defRPr sz="4736"/>
            </a:pPr>
            <a:r>
              <a:t>Eru til staðar takmarkanir á trúnaði?  Fara yfir hverjar þær eru.</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hlutverk aðilanna"/>
          <p:cNvSpPr txBox="1">
            <a:spLocks noGrp="1"/>
          </p:cNvSpPr>
          <p:nvPr>
            <p:ph type="title"/>
          </p:nvPr>
        </p:nvSpPr>
        <p:spPr>
          <a:prstGeom prst="rect">
            <a:avLst/>
          </a:prstGeom>
        </p:spPr>
        <p:txBody>
          <a:bodyPr/>
          <a:lstStyle/>
          <a:p>
            <a:r>
              <a:t>hlutverk aðilanna</a:t>
            </a:r>
          </a:p>
        </p:txBody>
      </p:sp>
      <p:sp>
        <p:nvSpPr>
          <p:cNvPr id="200" name="Aðilar ákveða sjálfir hvað skiptir þá máli og hver forgangsröðun þeirra er…"/>
          <p:cNvSpPr txBox="1">
            <a:spLocks noGrp="1"/>
          </p:cNvSpPr>
          <p:nvPr>
            <p:ph type="body" idx="1"/>
          </p:nvPr>
        </p:nvSpPr>
        <p:spPr>
          <a:prstGeom prst="rect">
            <a:avLst/>
          </a:prstGeom>
        </p:spPr>
        <p:txBody>
          <a:bodyPr/>
          <a:lstStyle/>
          <a:p>
            <a:pPr marL="685037" indent="-685037" defTabSz="767715">
              <a:spcBef>
                <a:spcPts val="6000"/>
              </a:spcBef>
              <a:defRPr sz="5952"/>
            </a:pPr>
            <a:r>
              <a:t>Aðilar ákveða sjálfir hvað skiptir þá máli og hver forgangsröðun þeirra er </a:t>
            </a:r>
          </a:p>
          <a:p>
            <a:pPr marL="685037" indent="-685037" defTabSz="767715">
              <a:spcBef>
                <a:spcPts val="6000"/>
              </a:spcBef>
              <a:defRPr sz="5952"/>
            </a:pPr>
            <a:r>
              <a:t>Tala, hlusta, hugsa </a:t>
            </a:r>
          </a:p>
          <a:p>
            <a:pPr marL="1370075" lvl="1" indent="-685037" defTabSz="767715">
              <a:spcBef>
                <a:spcPts val="6000"/>
              </a:spcBef>
              <a:defRPr sz="5952"/>
            </a:pPr>
            <a:r>
              <a:t>Tala hreint út um áhyggjur þeirra og deila upplýsingum</a:t>
            </a:r>
          </a:p>
          <a:p>
            <a:pPr marL="1370075" lvl="1" indent="-685037" defTabSz="767715">
              <a:spcBef>
                <a:spcPts val="6000"/>
              </a:spcBef>
              <a:defRPr sz="5952"/>
            </a:pPr>
            <a:r>
              <a:t>Hlusta eftir nýjum upplýsingum sem skipta máli</a:t>
            </a:r>
          </a:p>
          <a:p>
            <a:pPr marL="1370075" lvl="1" indent="-685037" defTabSz="767715">
              <a:spcBef>
                <a:spcPts val="6000"/>
              </a:spcBef>
              <a:defRPr sz="5952"/>
            </a:pPr>
            <a:r>
              <a:t>Hugsa um lausnir sem geta gert aðstæður betri - þetta er þeirra ábyrgð!</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rúnaður aðila"/>
          <p:cNvSpPr txBox="1">
            <a:spLocks noGrp="1"/>
          </p:cNvSpPr>
          <p:nvPr>
            <p:ph type="title"/>
          </p:nvPr>
        </p:nvSpPr>
        <p:spPr>
          <a:prstGeom prst="rect">
            <a:avLst/>
          </a:prstGeom>
        </p:spPr>
        <p:txBody>
          <a:bodyPr/>
          <a:lstStyle/>
          <a:p>
            <a:r>
              <a:t>trúnaður aðila</a:t>
            </a:r>
          </a:p>
        </p:txBody>
      </p:sp>
      <p:sp>
        <p:nvSpPr>
          <p:cNvPr id="203" name="Vilja aðilar að samtalið í dag fari fram í trúnaði? Taka skal fram að sáttamiðlari getur ekki ábyrgst þann trúnað...…"/>
          <p:cNvSpPr txBox="1">
            <a:spLocks noGrp="1"/>
          </p:cNvSpPr>
          <p:nvPr>
            <p:ph type="body" idx="1"/>
          </p:nvPr>
        </p:nvSpPr>
        <p:spPr>
          <a:prstGeom prst="rect">
            <a:avLst/>
          </a:prstGeom>
        </p:spPr>
        <p:txBody>
          <a:bodyPr/>
          <a:lstStyle/>
          <a:p>
            <a:r>
              <a:t>Vilja aðilar að samtalið í dag fari fram í trúnaði? Taka skal fram að sáttamiðlari getur ekki ábyrgst þann trúnað...</a:t>
            </a:r>
          </a:p>
          <a:p>
            <a:r>
              <a:t>T.d. tökum ekki upp hljóð eða tökum myndir á sáttafundinum sem hægt er að taka úr samhengi síðar.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dagskráin í dag"/>
          <p:cNvSpPr txBox="1">
            <a:spLocks noGrp="1"/>
          </p:cNvSpPr>
          <p:nvPr>
            <p:ph type="title"/>
          </p:nvPr>
        </p:nvSpPr>
        <p:spPr>
          <a:prstGeom prst="rect">
            <a:avLst/>
          </a:prstGeom>
        </p:spPr>
        <p:txBody>
          <a:bodyPr/>
          <a:lstStyle/>
          <a:p>
            <a:r>
              <a:t>dagskráin í dag </a:t>
            </a:r>
          </a:p>
        </p:txBody>
      </p:sp>
      <p:sp>
        <p:nvSpPr>
          <p:cNvPr id="206" name="Fara yfir með aðilum í lokinn hvernig dagskráin verður, hvenær við munum taka pásur o.s.frv.…"/>
          <p:cNvSpPr txBox="1">
            <a:spLocks noGrp="1"/>
          </p:cNvSpPr>
          <p:nvPr>
            <p:ph type="body" idx="1"/>
          </p:nvPr>
        </p:nvSpPr>
        <p:spPr>
          <a:prstGeom prst="rect">
            <a:avLst/>
          </a:prstGeom>
        </p:spPr>
        <p:txBody>
          <a:bodyPr/>
          <a:lstStyle/>
          <a:p>
            <a:pPr marL="721868" indent="-721868" defTabSz="808990">
              <a:spcBef>
                <a:spcPts val="6300"/>
              </a:spcBef>
              <a:defRPr sz="6272"/>
            </a:pPr>
            <a:r>
              <a:t>Fara yfir með aðilum í lokinn hvernig dagskráin verður, hvenær við munum taka pásur o.s.frv. </a:t>
            </a:r>
          </a:p>
          <a:p>
            <a:pPr marL="721868" indent="-721868" defTabSz="808990">
              <a:spcBef>
                <a:spcPts val="6300"/>
              </a:spcBef>
              <a:defRPr sz="6272"/>
            </a:pPr>
            <a:r>
              <a:t>Nefna að þú gætir stungið upp á því að eiga eintal með aðilum ef þú sérð þörf á því að ræða einslega við aðila </a:t>
            </a:r>
          </a:p>
          <a:p>
            <a:pPr marL="721868" indent="-721868" defTabSz="808990">
              <a:spcBef>
                <a:spcPts val="6300"/>
              </a:spcBef>
              <a:defRPr sz="6272"/>
            </a:pPr>
            <a:r>
              <a:t>Vilja þau fara af stað með sáttamiðlunina? </a:t>
            </a:r>
          </a:p>
          <a:p>
            <a:pPr marL="721868" indent="-721868" defTabSz="808990">
              <a:spcBef>
                <a:spcPts val="6300"/>
              </a:spcBef>
              <a:defRPr sz="6272"/>
            </a:pPr>
            <a:r>
              <a:t>Spurningar?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upplýsingaöflun"/>
          <p:cNvSpPr txBox="1">
            <a:spLocks noGrp="1"/>
          </p:cNvSpPr>
          <p:nvPr>
            <p:ph type="title"/>
          </p:nvPr>
        </p:nvSpPr>
        <p:spPr>
          <a:prstGeom prst="rect">
            <a:avLst/>
          </a:prstGeom>
        </p:spPr>
        <p:txBody>
          <a:bodyPr/>
          <a:lstStyle/>
          <a:p>
            <a:r>
              <a:t>upplýsingaöflun</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upplýsingaöflun"/>
          <p:cNvSpPr txBox="1">
            <a:spLocks noGrp="1"/>
          </p:cNvSpPr>
          <p:nvPr>
            <p:ph type="title"/>
          </p:nvPr>
        </p:nvSpPr>
        <p:spPr>
          <a:prstGeom prst="rect">
            <a:avLst/>
          </a:prstGeom>
        </p:spPr>
        <p:txBody>
          <a:bodyPr/>
          <a:lstStyle/>
          <a:p>
            <a:r>
              <a:t>upplýsingaöflun</a:t>
            </a:r>
          </a:p>
        </p:txBody>
      </p:sp>
      <p:sp>
        <p:nvSpPr>
          <p:cNvPr id="211" name="Upplýsingaöflunin felst í að hjálpa aðilum að eiga samtalið…"/>
          <p:cNvSpPr txBox="1">
            <a:spLocks noGrp="1"/>
          </p:cNvSpPr>
          <p:nvPr>
            <p:ph type="body" idx="1"/>
          </p:nvPr>
        </p:nvSpPr>
        <p:spPr>
          <a:prstGeom prst="rect">
            <a:avLst/>
          </a:prstGeom>
        </p:spPr>
        <p:txBody>
          <a:bodyPr/>
          <a:lstStyle/>
          <a:p>
            <a:pPr marL="721868" indent="-721868" defTabSz="808990">
              <a:spcBef>
                <a:spcPts val="6300"/>
              </a:spcBef>
              <a:defRPr sz="6272"/>
            </a:pPr>
            <a:r>
              <a:t>Upplýsingaöflunin felst í að hjálpa aðilum að eiga samtalið</a:t>
            </a:r>
          </a:p>
          <a:p>
            <a:pPr marL="1443736" lvl="1" indent="-721868" defTabSz="808990">
              <a:spcBef>
                <a:spcPts val="6300"/>
              </a:spcBef>
              <a:defRPr sz="6272"/>
            </a:pPr>
            <a:r>
              <a:t>Sáttamiðlarinn stýrir umræðunni í lausnamiðaðan farveg </a:t>
            </a:r>
          </a:p>
          <a:p>
            <a:pPr marL="1443736" lvl="1" indent="-721868" defTabSz="808990">
              <a:spcBef>
                <a:spcPts val="6300"/>
              </a:spcBef>
              <a:defRPr sz="6272"/>
            </a:pPr>
            <a:r>
              <a:t>Hjálpum aðilum að skiptast á sjónarmiðum og að ná gagnkvæmum skilningi</a:t>
            </a:r>
          </a:p>
          <a:p>
            <a:pPr marL="1443736" lvl="1" indent="-721868" defTabSz="808990">
              <a:spcBef>
                <a:spcPts val="6300"/>
              </a:spcBef>
              <a:defRPr sz="6272"/>
            </a:pPr>
            <a:r>
              <a:t>Sáttamiðlari sér til þess að allir aðilar fái jafnt tækifæri til þess að tjá sig og leggur áherslu á skilning.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Upplýsingaöflun"/>
          <p:cNvSpPr txBox="1">
            <a:spLocks noGrp="1"/>
          </p:cNvSpPr>
          <p:nvPr>
            <p:ph type="title"/>
          </p:nvPr>
        </p:nvSpPr>
        <p:spPr>
          <a:prstGeom prst="rect">
            <a:avLst/>
          </a:prstGeom>
        </p:spPr>
        <p:txBody>
          <a:bodyPr/>
          <a:lstStyle/>
          <a:p>
            <a:r>
              <a:t>Upplýsingaöflun</a:t>
            </a:r>
          </a:p>
        </p:txBody>
      </p:sp>
      <p:sp>
        <p:nvSpPr>
          <p:cNvPr id="214" name="Sáttamiðlari ákveður hvorn aðilann hann fær til að byrja. Oft gott að útskýra af hverju sá aðili byrjar til að gæta hlutleysis. Einnig hægt að segja “A, er þér sama þó að B byrji?”…"/>
          <p:cNvSpPr txBox="1">
            <a:spLocks noGrp="1"/>
          </p:cNvSpPr>
          <p:nvPr>
            <p:ph type="body" idx="1"/>
          </p:nvPr>
        </p:nvSpPr>
        <p:spPr>
          <a:prstGeom prst="rect">
            <a:avLst/>
          </a:prstGeom>
        </p:spPr>
        <p:txBody>
          <a:bodyPr/>
          <a:lstStyle/>
          <a:p>
            <a:pPr marL="699769" indent="-699769" defTabSz="784225">
              <a:spcBef>
                <a:spcPts val="6100"/>
              </a:spcBef>
              <a:defRPr sz="6080"/>
            </a:pPr>
            <a:r>
              <a:t>Sáttamiðlari ákveður hvorn aðilann hann fær til að byrja. Oft gott að útskýra af hverju sá aðili byrjar til að gæta hlutleysis. Einnig hægt að segja “A, er þér sama þó að B byrji?” </a:t>
            </a:r>
          </a:p>
          <a:p>
            <a:pPr marL="699769" indent="-699769" defTabSz="784225">
              <a:spcBef>
                <a:spcPts val="6100"/>
              </a:spcBef>
              <a:defRPr sz="6080"/>
            </a:pPr>
            <a:r>
              <a:t>Báðir aðilar fá ótruflaðan tíma til þess að segja sína hlið. Leggjum áherslu á það við báða aðila að gefa hvort öðru það tækifæri. </a:t>
            </a:r>
          </a:p>
          <a:p>
            <a:pPr marL="699769" indent="-699769" defTabSz="784225">
              <a:spcBef>
                <a:spcPts val="6100"/>
              </a:spcBef>
              <a:defRPr sz="6080"/>
            </a:pPr>
            <a:r>
              <a:t>Gott að sáttamiðlari dragi saman það sem aðili segir til að staðfesta réttan skilning og afmarka efnið.</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upplýsingaöflun"/>
          <p:cNvSpPr txBox="1">
            <a:spLocks noGrp="1"/>
          </p:cNvSpPr>
          <p:nvPr>
            <p:ph type="title"/>
          </p:nvPr>
        </p:nvSpPr>
        <p:spPr>
          <a:prstGeom prst="rect">
            <a:avLst/>
          </a:prstGeom>
        </p:spPr>
        <p:txBody>
          <a:bodyPr/>
          <a:lstStyle/>
          <a:p>
            <a:r>
              <a:t>upplýsingaöflun</a:t>
            </a:r>
          </a:p>
        </p:txBody>
      </p:sp>
      <p:sp>
        <p:nvSpPr>
          <p:cNvPr id="217" name="Eðlilegt að tilfinningar komi upp á þessu stigi - hér er fólk að segja sína sögu og þarna fær sáttamiðlari tækifæri til þess að koma með spurningar til þess að skilja betur aðstæður og atvik.…"/>
          <p:cNvSpPr txBox="1">
            <a:spLocks noGrp="1"/>
          </p:cNvSpPr>
          <p:nvPr>
            <p:ph type="body" idx="1"/>
          </p:nvPr>
        </p:nvSpPr>
        <p:spPr>
          <a:prstGeom prst="rect">
            <a:avLst/>
          </a:prstGeom>
        </p:spPr>
        <p:txBody>
          <a:bodyPr/>
          <a:lstStyle/>
          <a:p>
            <a:pPr marL="699769" indent="-699769" defTabSz="784225">
              <a:spcBef>
                <a:spcPts val="6100"/>
              </a:spcBef>
              <a:defRPr sz="6080"/>
            </a:pPr>
            <a:r>
              <a:t>Eðlilegt að tilfinningar komi upp á þessu stigi - hér er fólk að segja sína sögu og þarna fær sáttamiðlari tækifæri til þess að koma með spurningar til þess að skilja betur aðstæður og atvik. </a:t>
            </a:r>
          </a:p>
          <a:p>
            <a:pPr marL="699769" indent="-699769" defTabSz="784225">
              <a:spcBef>
                <a:spcPts val="6100"/>
              </a:spcBef>
              <a:defRPr sz="6080"/>
            </a:pPr>
            <a:r>
              <a:t>Mikilvægt að sáttamiðlari sýni aðilum skilning og dragi saman það sem aðilar segja í upplýsingaöflun. </a:t>
            </a:r>
          </a:p>
          <a:p>
            <a:pPr marL="699769" indent="-699769" defTabSz="784225">
              <a:spcBef>
                <a:spcPts val="6100"/>
              </a:spcBef>
              <a:defRPr sz="6080"/>
            </a:pPr>
            <a:r>
              <a:t>Næst skref er að greina og ræða vandann - og þá fjallar sáttamiðlari nánar um það sem upp kemur á stigi upplýsingaöflunar.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Greina og ræða vandann"/>
          <p:cNvSpPr txBox="1">
            <a:spLocks noGrp="1"/>
          </p:cNvSpPr>
          <p:nvPr>
            <p:ph type="title"/>
          </p:nvPr>
        </p:nvSpPr>
        <p:spPr>
          <a:prstGeom prst="rect">
            <a:avLst/>
          </a:prstGeom>
        </p:spPr>
        <p:txBody>
          <a:bodyPr/>
          <a:lstStyle/>
          <a:p>
            <a:r>
              <a:t>Greina og ræða vandann</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greina og ræða vandann"/>
          <p:cNvSpPr txBox="1">
            <a:spLocks noGrp="1"/>
          </p:cNvSpPr>
          <p:nvPr>
            <p:ph type="title"/>
          </p:nvPr>
        </p:nvSpPr>
        <p:spPr>
          <a:prstGeom prst="rect">
            <a:avLst/>
          </a:prstGeom>
        </p:spPr>
        <p:txBody>
          <a:bodyPr/>
          <a:lstStyle/>
          <a:p>
            <a:r>
              <a:t>greina og ræða vandann</a:t>
            </a:r>
          </a:p>
        </p:txBody>
      </p:sp>
      <p:sp>
        <p:nvSpPr>
          <p:cNvPr id="222" name="Sáttamiðlari aðstoðar aðila við að greina hvert raunverulegt vandamál er og notar m.a. spurningatækni til þess að varpa ljósi á það hverjar undirliggjandi ástæður ágreiningsins gætu verið.…"/>
          <p:cNvSpPr txBox="1">
            <a:spLocks noGrp="1"/>
          </p:cNvSpPr>
          <p:nvPr>
            <p:ph type="body" idx="1"/>
          </p:nvPr>
        </p:nvSpPr>
        <p:spPr>
          <a:prstGeom prst="rect">
            <a:avLst/>
          </a:prstGeom>
        </p:spPr>
        <p:txBody>
          <a:bodyPr/>
          <a:lstStyle/>
          <a:p>
            <a:pPr marL="633476" indent="-633476" defTabSz="709930">
              <a:spcBef>
                <a:spcPts val="5500"/>
              </a:spcBef>
              <a:defRPr sz="5504"/>
            </a:pPr>
            <a:r>
              <a:t>Sáttamiðlari aðstoðar aðila við að greina hvert raunverulegt vandamál er og notar m.a. spurningatækni til þess að varpa ljósi á það hverjar undirliggjandi ástæður ágreiningsins gætu verið. </a:t>
            </a:r>
          </a:p>
          <a:p>
            <a:pPr marL="633476" indent="-633476" defTabSz="709930">
              <a:spcBef>
                <a:spcPts val="5500"/>
              </a:spcBef>
              <a:defRPr sz="5504"/>
            </a:pPr>
            <a:r>
              <a:t>Spurningar eru lykilverkfæri sáttamiðlarans</a:t>
            </a:r>
          </a:p>
          <a:p>
            <a:pPr marL="1266952" lvl="1" indent="-633476" defTabSz="709930">
              <a:spcBef>
                <a:spcPts val="5500"/>
              </a:spcBef>
              <a:defRPr sz="5504"/>
            </a:pPr>
            <a:r>
              <a:t>Nýtast bæði til þess að sýna skilning og til þess að leiða samtalið áfram á rétta braut.  </a:t>
            </a:r>
          </a:p>
          <a:p>
            <a:pPr marL="1266952" lvl="1" indent="-633476" defTabSz="709930">
              <a:spcBef>
                <a:spcPts val="5500"/>
              </a:spcBef>
              <a:defRPr sz="5504"/>
            </a:pPr>
            <a:r>
              <a:t>Sáttamiðlari getur spurt spurninga sem væri erfitt fyrir hinn aðilann að spyrja…</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áttaferlið"/>
          <p:cNvSpPr txBox="1">
            <a:spLocks noGrp="1"/>
          </p:cNvSpPr>
          <p:nvPr>
            <p:ph type="title"/>
          </p:nvPr>
        </p:nvSpPr>
        <p:spPr>
          <a:prstGeom prst="rect">
            <a:avLst/>
          </a:prstGeom>
        </p:spPr>
        <p:txBody>
          <a:bodyPr/>
          <a:lstStyle/>
          <a:p>
            <a:r>
              <a:t>sáttaferlið</a:t>
            </a:r>
          </a:p>
        </p:txBody>
      </p:sp>
      <p:sp>
        <p:nvSpPr>
          <p:cNvPr id="225" name="Til þess að gæta jafnræðis milli aðilanna viljum við styðja sem jafnasta þátttöku þeirra í ferlinu.…"/>
          <p:cNvSpPr txBox="1">
            <a:spLocks noGrp="1"/>
          </p:cNvSpPr>
          <p:nvPr>
            <p:ph type="body" idx="1"/>
          </p:nvPr>
        </p:nvSpPr>
        <p:spPr>
          <a:prstGeom prst="rect">
            <a:avLst/>
          </a:prstGeom>
        </p:spPr>
        <p:txBody>
          <a:bodyPr/>
          <a:lstStyle/>
          <a:p>
            <a:pPr marL="589280" indent="-589280" defTabSz="660400">
              <a:spcBef>
                <a:spcPts val="5200"/>
              </a:spcBef>
              <a:defRPr sz="5120"/>
            </a:pPr>
            <a:r>
              <a:t>Til þess að gæta jafnræðis milli aðilanna viljum við styðja sem jafnasta þátttöku þeirra í ferlinu. </a:t>
            </a:r>
          </a:p>
          <a:p>
            <a:pPr marL="1178560" lvl="1" indent="-589280" defTabSz="660400">
              <a:spcBef>
                <a:spcPts val="5200"/>
              </a:spcBef>
              <a:defRPr sz="5120"/>
            </a:pPr>
            <a:r>
              <a:t>Athugum að allir hafi fengið að tjá sig um hvert efnisatriði </a:t>
            </a:r>
          </a:p>
          <a:p>
            <a:pPr marL="1178560" lvl="1" indent="-589280" defTabSz="660400">
              <a:spcBef>
                <a:spcPts val="5200"/>
              </a:spcBef>
              <a:defRPr sz="5120"/>
            </a:pPr>
            <a:r>
              <a:t>Verum vakandi fyrir samskiptamunstri þeirra </a:t>
            </a:r>
          </a:p>
          <a:p>
            <a:pPr marL="1178560" lvl="1" indent="-589280" defTabSz="660400">
              <a:spcBef>
                <a:spcPts val="5200"/>
              </a:spcBef>
              <a:defRPr sz="5120"/>
            </a:pPr>
            <a:r>
              <a:t>Notum spurningar til þess að stýra umræðunni</a:t>
            </a:r>
          </a:p>
          <a:p>
            <a:pPr marL="1178560" lvl="1" indent="-589280" defTabSz="660400">
              <a:spcBef>
                <a:spcPts val="5200"/>
              </a:spcBef>
              <a:defRPr sz="5120"/>
            </a:pPr>
            <a:r>
              <a:t>Ef aðilar hafa mismikið vald - Ekki hlutverk okkar að jafna valdamismun heldur styðja aðila í eigin ákvörðunartöku</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týra umræðunni"/>
          <p:cNvSpPr txBox="1">
            <a:spLocks noGrp="1"/>
          </p:cNvSpPr>
          <p:nvPr>
            <p:ph type="title"/>
          </p:nvPr>
        </p:nvSpPr>
        <p:spPr>
          <a:prstGeom prst="rect">
            <a:avLst/>
          </a:prstGeom>
        </p:spPr>
        <p:txBody>
          <a:bodyPr/>
          <a:lstStyle/>
          <a:p>
            <a:r>
              <a:t>Stýra umræðunni</a:t>
            </a:r>
          </a:p>
        </p:txBody>
      </p:sp>
      <p:sp>
        <p:nvSpPr>
          <p:cNvPr id="228" name="Það er aldrei hægt að sjá fyrir hvert umræðan leiðir okkur í sáttamiðlun, það sem við þurfum að hafa í huga er hvert markmiðið er.…"/>
          <p:cNvSpPr txBox="1">
            <a:spLocks noGrp="1"/>
          </p:cNvSpPr>
          <p:nvPr>
            <p:ph type="body" idx="1"/>
          </p:nvPr>
        </p:nvSpPr>
        <p:spPr>
          <a:prstGeom prst="rect">
            <a:avLst/>
          </a:prstGeom>
        </p:spPr>
        <p:txBody>
          <a:bodyPr/>
          <a:lstStyle/>
          <a:p>
            <a:r>
              <a:t>Það er aldrei hægt að sjá fyrir hvert umræðan leiðir okkur í sáttamiðlun, það sem við þurfum að hafa í huga er hvert markmiðið er. </a:t>
            </a:r>
          </a:p>
          <a:p>
            <a:pPr lvl="1"/>
            <a:r>
              <a:t>Margar litlar ákvarðanir </a:t>
            </a:r>
          </a:p>
          <a:p>
            <a:pPr lvl="1"/>
            <a:r>
              <a:t>Meta hvar aðilarnir eru staddir og hvað væri hjálplegt að tala um næst… </a:t>
            </a:r>
          </a:p>
          <a:p>
            <a:pPr lvl="1"/>
            <a:r>
              <a:t>Línan á milli þess að stýra umræðu og að gefa ráðleggingar</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áttaferlið"/>
          <p:cNvSpPr txBox="1">
            <a:spLocks noGrp="1"/>
          </p:cNvSpPr>
          <p:nvPr>
            <p:ph type="title"/>
          </p:nvPr>
        </p:nvSpPr>
        <p:spPr>
          <a:prstGeom prst="rect">
            <a:avLst/>
          </a:prstGeom>
        </p:spPr>
        <p:txBody>
          <a:bodyPr/>
          <a:lstStyle/>
          <a:p>
            <a:r>
              <a:t>sáttaferlið</a:t>
            </a:r>
          </a:p>
        </p:txBody>
      </p:sp>
      <p:sp>
        <p:nvSpPr>
          <p:cNvPr id="231" name="Reynum að hafa sáttamiðlunina ekki of langa - 2,5-3 tímar er góð lengd…"/>
          <p:cNvSpPr txBox="1">
            <a:spLocks noGrp="1"/>
          </p:cNvSpPr>
          <p:nvPr>
            <p:ph type="body" idx="1"/>
          </p:nvPr>
        </p:nvSpPr>
        <p:spPr>
          <a:prstGeom prst="rect">
            <a:avLst/>
          </a:prstGeom>
        </p:spPr>
        <p:txBody>
          <a:bodyPr/>
          <a:lstStyle/>
          <a:p>
            <a:r>
              <a:t>Reynum að hafa sáttamiðlunina ekki of langa - 2,5-3 tímar er góð lengd </a:t>
            </a:r>
          </a:p>
          <a:p>
            <a:r>
              <a:t>Þarf að setja grunnreglur í samskiptum? </a:t>
            </a:r>
          </a:p>
          <a:p>
            <a:pPr lvl="1">
              <a:spcBef>
                <a:spcPts val="6500"/>
              </a:spcBef>
              <a:defRPr sz="6400"/>
            </a:pPr>
            <a:r>
              <a:t>Fyrirbyggjandi eða ef þörfin rís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efnislisti"/>
          <p:cNvSpPr txBox="1">
            <a:spLocks noGrp="1"/>
          </p:cNvSpPr>
          <p:nvPr>
            <p:ph type="title"/>
          </p:nvPr>
        </p:nvSpPr>
        <p:spPr>
          <a:prstGeom prst="rect">
            <a:avLst/>
          </a:prstGeom>
        </p:spPr>
        <p:txBody>
          <a:bodyPr/>
          <a:lstStyle/>
          <a:p>
            <a:r>
              <a:t>efnislisti</a:t>
            </a:r>
          </a:p>
        </p:txBody>
      </p:sp>
      <p:sp>
        <p:nvSpPr>
          <p:cNvPr id="234" name="Þegar aðilar hafa varpað ljósi á það í hverju deilan liggur og við höfum farið í gegnum skref upplýsingaöflunar getur sáttamiðlari tekið saman þau efnisatriði sem þarf að leysa úr til þess að aðilar séu sáttir.…"/>
          <p:cNvSpPr txBox="1">
            <a:spLocks noGrp="1"/>
          </p:cNvSpPr>
          <p:nvPr>
            <p:ph type="body" idx="1"/>
          </p:nvPr>
        </p:nvSpPr>
        <p:spPr>
          <a:prstGeom prst="rect">
            <a:avLst/>
          </a:prstGeom>
        </p:spPr>
        <p:txBody>
          <a:bodyPr/>
          <a:lstStyle/>
          <a:p>
            <a:pPr marL="618743" indent="-618743" defTabSz="693419">
              <a:spcBef>
                <a:spcPts val="5400"/>
              </a:spcBef>
              <a:defRPr sz="5376"/>
            </a:pPr>
            <a:r>
              <a:t>Þegar aðilar hafa varpað ljósi á það í hverju deilan liggur og við höfum farið í gegnum skref upplýsingaöflunar getur sáttamiðlari tekið saman þau efnisatriði sem þarf að leysa úr til þess að aðilar séu sáttir. </a:t>
            </a:r>
          </a:p>
          <a:p>
            <a:pPr marL="618743" indent="-618743" defTabSz="693419">
              <a:spcBef>
                <a:spcPts val="5400"/>
              </a:spcBef>
              <a:defRPr sz="5376"/>
            </a:pPr>
            <a:r>
              <a:t>Efnislisti hjálpar sáttamiðlara að stýra umræðunni og róar aðila að öll mikilvæg atriði verði rædd. </a:t>
            </a:r>
          </a:p>
          <a:p>
            <a:pPr marL="618743" indent="-618743" defTabSz="693419">
              <a:spcBef>
                <a:spcPts val="5400"/>
              </a:spcBef>
              <a:defRPr sz="5376"/>
            </a:pPr>
            <a:r>
              <a:t>Færum okkur ekki yfir í næsta skref, sem væri að ræða lausnir, fyrr en aðilar hafa báðir (allir) fengið tækifæri til þess að ræða og vonandi ná fram betri skilningi um sjónarmið hvors annars á öllum efnisatriðum sem efnislistinn nær yfir. </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eintal sem hluti af sáttamiðlunarferlinu"/>
          <p:cNvSpPr txBox="1">
            <a:spLocks noGrp="1"/>
          </p:cNvSpPr>
          <p:nvPr>
            <p:ph type="title"/>
          </p:nvPr>
        </p:nvSpPr>
        <p:spPr>
          <a:prstGeom prst="rect">
            <a:avLst/>
          </a:prstGeom>
        </p:spPr>
        <p:txBody>
          <a:bodyPr/>
          <a:lstStyle/>
          <a:p>
            <a:r>
              <a:t>eintal sem hluti af sáttamiðlunarferlinu</a:t>
            </a:r>
          </a:p>
        </p:txBody>
      </p:sp>
      <p:sp>
        <p:nvSpPr>
          <p:cNvPr id="237" name="Hægt er að nota eintal hvenær sem er í ferlinu…"/>
          <p:cNvSpPr txBox="1">
            <a:spLocks noGrp="1"/>
          </p:cNvSpPr>
          <p:nvPr>
            <p:ph type="body" idx="1"/>
          </p:nvPr>
        </p:nvSpPr>
        <p:spPr>
          <a:prstGeom prst="rect">
            <a:avLst/>
          </a:prstGeom>
        </p:spPr>
        <p:txBody>
          <a:bodyPr/>
          <a:lstStyle/>
          <a:p>
            <a:pPr marL="604012" indent="-604012" defTabSz="676909">
              <a:spcBef>
                <a:spcPts val="5300"/>
              </a:spcBef>
              <a:defRPr sz="5248"/>
            </a:pPr>
            <a:r>
              <a:t>Hægt er að nota eintal hvenær sem er í ferlinu </a:t>
            </a:r>
          </a:p>
          <a:p>
            <a:pPr marL="604012" indent="-604012" defTabSz="676909">
              <a:spcBef>
                <a:spcPts val="5300"/>
              </a:spcBef>
              <a:defRPr sz="5248"/>
            </a:pPr>
            <a:r>
              <a:t>Tölum við báða aðila (sýnum jafnræði) </a:t>
            </a:r>
          </a:p>
          <a:p>
            <a:pPr marL="604012" indent="-604012" defTabSz="676909">
              <a:spcBef>
                <a:spcPts val="5300"/>
              </a:spcBef>
              <a:defRPr sz="5248"/>
            </a:pPr>
            <a:r>
              <a:t>Höldum hlutleysi </a:t>
            </a:r>
          </a:p>
          <a:p>
            <a:pPr marL="604012" indent="-604012" defTabSz="676909">
              <a:spcBef>
                <a:spcPts val="5300"/>
              </a:spcBef>
              <a:defRPr sz="5248"/>
            </a:pPr>
            <a:r>
              <a:t>Virðum tímamörk</a:t>
            </a:r>
          </a:p>
          <a:p>
            <a:pPr marL="604012" indent="-604012" defTabSz="676909">
              <a:spcBef>
                <a:spcPts val="5300"/>
              </a:spcBef>
              <a:defRPr sz="5248"/>
            </a:pPr>
            <a:r>
              <a:t>Trúnaður í eintali </a:t>
            </a:r>
          </a:p>
          <a:p>
            <a:pPr marL="604012" indent="-604012" defTabSz="676909">
              <a:spcBef>
                <a:spcPts val="5300"/>
              </a:spcBef>
              <a:defRPr sz="5248"/>
            </a:pPr>
            <a:r>
              <a:t>Ekki vinna vinnuna þeirra! </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ilgangur eintals"/>
          <p:cNvSpPr txBox="1">
            <a:spLocks noGrp="1"/>
          </p:cNvSpPr>
          <p:nvPr>
            <p:ph type="title"/>
          </p:nvPr>
        </p:nvSpPr>
        <p:spPr>
          <a:prstGeom prst="rect">
            <a:avLst/>
          </a:prstGeom>
        </p:spPr>
        <p:txBody>
          <a:bodyPr/>
          <a:lstStyle/>
          <a:p>
            <a:r>
              <a:t>Tilgangur eintals</a:t>
            </a:r>
          </a:p>
        </p:txBody>
      </p:sp>
      <p:sp>
        <p:nvSpPr>
          <p:cNvPr id="240" name="Sáttamiðlari notar eintal til þess að ræða við aðila í einrúmi og getur þá t.d. spurt um viðkvæmar upplýsingar sem aðili er ekki tilbúinn að deila með mótaðila ennþá.…"/>
          <p:cNvSpPr txBox="1">
            <a:spLocks noGrp="1"/>
          </p:cNvSpPr>
          <p:nvPr>
            <p:ph type="body" idx="1"/>
          </p:nvPr>
        </p:nvSpPr>
        <p:spPr>
          <a:prstGeom prst="rect">
            <a:avLst/>
          </a:prstGeom>
        </p:spPr>
        <p:txBody>
          <a:bodyPr/>
          <a:lstStyle/>
          <a:p>
            <a:r>
              <a:t>Sáttamiðlari notar eintal til þess að ræða við aðila í einrúmi og getur þá t.d. spurt um viðkvæmar upplýsingar sem aðili er ekki tilbúinn að deila með mótaðila ennþá. </a:t>
            </a:r>
          </a:p>
          <a:p>
            <a:r>
              <a:t>Eintalið getur líka nýst aðila sem tími til þess að hugsa um hvaða skref er best að taka næst. </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intal hjálpar til við að …"/>
          <p:cNvSpPr txBox="1">
            <a:spLocks noGrp="1"/>
          </p:cNvSpPr>
          <p:nvPr>
            <p:ph type="title"/>
          </p:nvPr>
        </p:nvSpPr>
        <p:spPr>
          <a:prstGeom prst="rect">
            <a:avLst/>
          </a:prstGeom>
        </p:spPr>
        <p:txBody>
          <a:bodyPr/>
          <a:lstStyle/>
          <a:p>
            <a:r>
              <a:t>Eintal hjálpar til við að …</a:t>
            </a:r>
          </a:p>
        </p:txBody>
      </p:sp>
      <p:sp>
        <p:nvSpPr>
          <p:cNvPr id="243" name="Styðja við aðilana…"/>
          <p:cNvSpPr txBox="1">
            <a:spLocks noGrp="1"/>
          </p:cNvSpPr>
          <p:nvPr>
            <p:ph type="body" idx="1"/>
          </p:nvPr>
        </p:nvSpPr>
        <p:spPr>
          <a:prstGeom prst="rect">
            <a:avLst/>
          </a:prstGeom>
        </p:spPr>
        <p:txBody>
          <a:bodyPr/>
          <a:lstStyle/>
          <a:p>
            <a:r>
              <a:t>Styðja við aðilana</a:t>
            </a:r>
          </a:p>
          <a:p>
            <a:r>
              <a:t>Hjálpar ferlinu áfram</a:t>
            </a:r>
          </a:p>
          <a:p>
            <a:r>
              <a:t>Leysa vandamál</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raktísk atriði fyrir eintal"/>
          <p:cNvSpPr txBox="1">
            <a:spLocks noGrp="1"/>
          </p:cNvSpPr>
          <p:nvPr>
            <p:ph type="title"/>
          </p:nvPr>
        </p:nvSpPr>
        <p:spPr>
          <a:prstGeom prst="rect">
            <a:avLst/>
          </a:prstGeom>
        </p:spPr>
        <p:txBody>
          <a:bodyPr/>
          <a:lstStyle/>
          <a:p>
            <a:r>
              <a:t>Praktísk atriði fyrir eintal</a:t>
            </a:r>
          </a:p>
        </p:txBody>
      </p:sp>
      <p:sp>
        <p:nvSpPr>
          <p:cNvPr id="246" name="Ekki gera of mikið mál úr eintalinu…"/>
          <p:cNvSpPr txBox="1">
            <a:spLocks noGrp="1"/>
          </p:cNvSpPr>
          <p:nvPr>
            <p:ph type="body" idx="1"/>
          </p:nvPr>
        </p:nvSpPr>
        <p:spPr>
          <a:prstGeom prst="rect">
            <a:avLst/>
          </a:prstGeom>
        </p:spPr>
        <p:txBody>
          <a:bodyPr/>
          <a:lstStyle/>
          <a:p>
            <a:pPr marL="604012" indent="-604012" defTabSz="676909">
              <a:spcBef>
                <a:spcPts val="5300"/>
              </a:spcBef>
              <a:defRPr sz="5248"/>
            </a:pPr>
            <a:r>
              <a:t>Ekki gera of mikið mál úr eintalinu</a:t>
            </a:r>
          </a:p>
          <a:p>
            <a:pPr marL="604012" indent="-604012" defTabSz="676909">
              <a:spcBef>
                <a:spcPts val="5300"/>
              </a:spcBef>
              <a:defRPr sz="5248"/>
            </a:pPr>
            <a:r>
              <a:t>Hafðu skýrt markmið áður en þú ákveður að slíta aðilum í sundur </a:t>
            </a:r>
          </a:p>
          <a:p>
            <a:pPr marL="604012" indent="-604012" defTabSz="676909">
              <a:spcBef>
                <a:spcPts val="5300"/>
              </a:spcBef>
              <a:defRPr sz="5248"/>
            </a:pPr>
            <a:r>
              <a:t>Láttu aðila vita hversu lengi þú verður </a:t>
            </a:r>
          </a:p>
          <a:p>
            <a:pPr marL="1208024" lvl="1" indent="-604012" defTabSz="676909">
              <a:spcBef>
                <a:spcPts val="5300"/>
              </a:spcBef>
              <a:defRPr sz="5248"/>
            </a:pPr>
            <a:r>
              <a:t>Getur verið gott að sá sem bíður fái e-ð verkefni að hugsa um á meðan</a:t>
            </a:r>
          </a:p>
          <a:p>
            <a:pPr marL="604012" indent="-604012" defTabSz="676909">
              <a:spcBef>
                <a:spcPts val="5300"/>
              </a:spcBef>
              <a:defRPr sz="5248"/>
            </a:pPr>
            <a:r>
              <a:t>Talaðu alltaf við báða aðila </a:t>
            </a:r>
          </a:p>
          <a:p>
            <a:pPr marL="604012" indent="-604012" defTabSz="676909">
              <a:spcBef>
                <a:spcPts val="5300"/>
              </a:spcBef>
              <a:defRPr sz="5248"/>
            </a:pPr>
            <a:r>
              <a:t>Ekki skilja eftir mikilvæg gögn</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Uppbygging eintals"/>
          <p:cNvSpPr txBox="1">
            <a:spLocks noGrp="1"/>
          </p:cNvSpPr>
          <p:nvPr>
            <p:ph type="title"/>
          </p:nvPr>
        </p:nvSpPr>
        <p:spPr>
          <a:prstGeom prst="rect">
            <a:avLst/>
          </a:prstGeom>
        </p:spPr>
        <p:txBody>
          <a:bodyPr/>
          <a:lstStyle/>
          <a:p>
            <a:r>
              <a:t>Uppbygging eintals</a:t>
            </a:r>
          </a:p>
        </p:txBody>
      </p:sp>
      <p:sp>
        <p:nvSpPr>
          <p:cNvPr id="249" name="Taktu fram hvernig trúnaði er háttað…"/>
          <p:cNvSpPr txBox="1">
            <a:spLocks noGrp="1"/>
          </p:cNvSpPr>
          <p:nvPr>
            <p:ph type="body" idx="1"/>
          </p:nvPr>
        </p:nvSpPr>
        <p:spPr>
          <a:prstGeom prst="rect">
            <a:avLst/>
          </a:prstGeom>
        </p:spPr>
        <p:txBody>
          <a:bodyPr/>
          <a:lstStyle/>
          <a:p>
            <a:r>
              <a:t>Taktu fram hvernig trúnaði er háttað </a:t>
            </a:r>
          </a:p>
          <a:p>
            <a:r>
              <a:t>Segðu þeim hvað þú vildir tala um</a:t>
            </a:r>
          </a:p>
          <a:p>
            <a:r>
              <a:t>Sýndu skilning en vertu hlutlaus </a:t>
            </a:r>
          </a:p>
          <a:p>
            <a:r>
              <a:t>Passaðu tímarammann</a:t>
            </a:r>
          </a:p>
          <a:p>
            <a:r>
              <a:t>Hvert er þeirra næsta skref?</a:t>
            </a:r>
          </a:p>
        </p:txBody>
      </p:sp>
    </p:spTree>
  </p:cSld>
  <p:clrMapOvr>
    <a:masterClrMapping/>
  </p:clrMapOvr>
  <p:transition spd="med"/>
</p:sld>
</file>

<file path=ppt/theme/theme1.xml><?xml version="1.0" encoding="utf-8"?>
<a:theme xmlns:a="http://schemas.openxmlformats.org/drawingml/2006/main"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1680</Words>
  <Application>Microsoft Macintosh PowerPoint</Application>
  <PresentationFormat>Custom</PresentationFormat>
  <Paragraphs>173</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Gill Sans Light</vt:lpstr>
      <vt:lpstr>Helvetica</vt:lpstr>
      <vt:lpstr>Helvetica Neue</vt:lpstr>
      <vt:lpstr>Showroom</vt:lpstr>
      <vt:lpstr>Kennarar:  Dagný Rut Haraldsdóttir og Lilja Bjarnadóttir</vt:lpstr>
      <vt:lpstr>Ferli sáttamiðlunar</vt:lpstr>
      <vt:lpstr>Sáttamiðlunarferlið</vt:lpstr>
      <vt:lpstr>aðdragandi sáttamiðlunar</vt:lpstr>
      <vt:lpstr>aðdragandi sáttamiðlunar</vt:lpstr>
      <vt:lpstr>aðdragandi og upphaf</vt:lpstr>
      <vt:lpstr>inntakssamtöl</vt:lpstr>
      <vt:lpstr>Hefðbundið ferli sáttamiðlunar -  Fyrri hluti</vt:lpstr>
      <vt:lpstr>Hefðbundið ferli sáttamiðlunar -  seinni hluti</vt:lpstr>
      <vt:lpstr>uppsetning fyrir sáttamiðlun</vt:lpstr>
      <vt:lpstr>Uppsetning fyrir sáttamiðlun</vt:lpstr>
      <vt:lpstr>undirbúningurinn…</vt:lpstr>
      <vt:lpstr>opnun sáttamiðlunar</vt:lpstr>
      <vt:lpstr>tilgangur opnunar</vt:lpstr>
      <vt:lpstr>uppbygging opnunar</vt:lpstr>
      <vt:lpstr>upphafið - aðilar mæta</vt:lpstr>
      <vt:lpstr>Praktísk atriði</vt:lpstr>
      <vt:lpstr>hlutverk mitt í dag … </vt:lpstr>
      <vt:lpstr>trúnaður sáttamiðlara</vt:lpstr>
      <vt:lpstr>hlutverk aðilanna</vt:lpstr>
      <vt:lpstr>trúnaður aðila</vt:lpstr>
      <vt:lpstr>dagskráin í dag </vt:lpstr>
      <vt:lpstr>upplýsingaöflun</vt:lpstr>
      <vt:lpstr>upplýsingaöflun</vt:lpstr>
      <vt:lpstr>Upplýsingaöflun</vt:lpstr>
      <vt:lpstr>upplýsingaöflun</vt:lpstr>
      <vt:lpstr>Greina og ræða vandann</vt:lpstr>
      <vt:lpstr>greina og ræða vandann</vt:lpstr>
      <vt:lpstr>sáttaferlið</vt:lpstr>
      <vt:lpstr>Stýra umræðunni</vt:lpstr>
      <vt:lpstr>sáttaferlið</vt:lpstr>
      <vt:lpstr>efnislisti</vt:lpstr>
      <vt:lpstr>eintal sem hluti af sáttamiðlunarferlinu</vt:lpstr>
      <vt:lpstr>Tilgangur eintals</vt:lpstr>
      <vt:lpstr>Eintal hjálpar til við að …</vt:lpstr>
      <vt:lpstr>Praktísk atriði fyrir eintal</vt:lpstr>
      <vt:lpstr>Uppbygging eintals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Kennarar:  Dagný Rut Haraldsdóttir og Lilja Bjarnadóttir</dc:title>
  <cp:lastModifiedBy>Lilja Bjarnadóttir</cp:lastModifiedBy>
  <cp:revision>1</cp:revision>
  <dcterms:modified xsi:type="dcterms:W3CDTF">2023-02-08T17:20:03Z</dcterms:modified>
</cp:coreProperties>
</file>