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2"/>
    <p:sldId id="293" r:id="rId3"/>
    <p:sldId id="294" r:id="rId4"/>
    <p:sldId id="295" r:id="rId5"/>
    <p:sldId id="296" r:id="rId6"/>
    <p:sldId id="297" r:id="rId7"/>
    <p:sldId id="298" r:id="rId8"/>
    <p:sldId id="299" r:id="rId9"/>
    <p:sldId id="300" r:id="rId10"/>
    <p:sldId id="301" r:id="rId11"/>
    <p:sldId id="302" r:id="rId12"/>
    <p:sldId id="303" r:id="rId13"/>
    <p:sldId id="304" r:id="rId14"/>
    <p:sldId id="305" r:id="rId15"/>
    <p:sldId id="306" r:id="rId16"/>
    <p:sldId id="307" r:id="rId17"/>
    <p:sldId id="308" r:id="rId18"/>
    <p:sldId id="309" r:id="rId19"/>
    <p:sldId id="310" r:id="rId2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satOff val="1848"/>
              <a:lumOff val="-15262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6">
                  <a:satOff val="1848"/>
                  <a:lumOff val="-15262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6">
                  <a:satOff val="1848"/>
                  <a:lumOff val="-15262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08785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5E6E5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A5F5E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BEBEB"/>
          </a:solidFill>
        </a:fill>
      </a:tcStyle>
    </a:band2H>
    <a:firstCo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E5E6E5"/>
          </a:solidFill>
        </a:fill>
      </a:tcStyle>
    </a:firstCol>
    <a:lastRow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CCCCCC"/>
          </a:solidFill>
        </a:fill>
      </a:tcStyle>
    </a:lastRow>
    <a:firstRow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CCCCC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A5F5E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5A5F5E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A5F5E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60" d="100"/>
          <a:sy n="60" d="100"/>
        </p:scale>
        <p:origin x="80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3" name="Shape 14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6" name="Shape 28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700"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673100" y="2870200"/>
            <a:ext cx="23050500" cy="45593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73100" y="7416800"/>
            <a:ext cx="23050500" cy="1816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rofile view of a red Ducati motorcycle"/>
          <p:cNvSpPr>
            <a:spLocks noGrp="1"/>
          </p:cNvSpPr>
          <p:nvPr>
            <p:ph type="pic" idx="21"/>
          </p:nvPr>
        </p:nvSpPr>
        <p:spPr>
          <a:xfrm>
            <a:off x="4280774" y="-1688429"/>
            <a:ext cx="15829857" cy="118491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2387600" y="9728200"/>
            <a:ext cx="19621500" cy="18034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387600" y="11518900"/>
            <a:ext cx="19621500" cy="1600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673100" y="4572000"/>
            <a:ext cx="23050500" cy="45593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ont view of a red Ducati motorcycle"/>
          <p:cNvSpPr>
            <a:spLocks noGrp="1"/>
          </p:cNvSpPr>
          <p:nvPr>
            <p:ph type="pic" idx="21"/>
          </p:nvPr>
        </p:nvSpPr>
        <p:spPr>
          <a:xfrm>
            <a:off x="10590462" y="1511300"/>
            <a:ext cx="13644824" cy="1212873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673100" y="1435100"/>
            <a:ext cx="11049000" cy="5461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73100" y="6870700"/>
            <a:ext cx="11049000" cy="5461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736600" indent="-736600">
              <a:lnSpc>
                <a:spcPct val="120000"/>
              </a:lnSpc>
              <a:spcBef>
                <a:spcPts val="6500"/>
              </a:spcBef>
              <a:defRPr sz="6400"/>
            </a:lvl1pPr>
            <a:lvl2pPr marL="1473200" indent="-736600">
              <a:lnSpc>
                <a:spcPct val="120000"/>
              </a:lnSpc>
              <a:spcBef>
                <a:spcPts val="6500"/>
              </a:spcBef>
              <a:defRPr sz="6400"/>
            </a:lvl2pPr>
            <a:lvl3pPr marL="2209800" indent="-736600">
              <a:lnSpc>
                <a:spcPct val="120000"/>
              </a:lnSpc>
              <a:spcBef>
                <a:spcPts val="6500"/>
              </a:spcBef>
              <a:defRPr sz="6400"/>
            </a:lvl3pPr>
            <a:lvl4pPr marL="2946400" indent="-736600">
              <a:lnSpc>
                <a:spcPct val="120000"/>
              </a:lnSpc>
              <a:spcBef>
                <a:spcPts val="6500"/>
              </a:spcBef>
              <a:defRPr sz="6400"/>
            </a:lvl4pPr>
            <a:lvl5pPr marL="3683000" indent="-736600">
              <a:lnSpc>
                <a:spcPct val="120000"/>
              </a:lnSpc>
              <a:spcBef>
                <a:spcPts val="6500"/>
              </a:spcBef>
              <a:defRPr sz="6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Front view of a red Ducati motorcycle"/>
          <p:cNvSpPr>
            <a:spLocks noGrp="1"/>
          </p:cNvSpPr>
          <p:nvPr>
            <p:ph type="pic" sz="half" idx="21"/>
          </p:nvPr>
        </p:nvSpPr>
        <p:spPr>
          <a:xfrm>
            <a:off x="11814854" y="3233783"/>
            <a:ext cx="11753235" cy="1044731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73100" y="3835400"/>
            <a:ext cx="11049000" cy="8864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435100" y="1066800"/>
            <a:ext cx="21501100" cy="11557000"/>
          </a:xfrm>
          <a:prstGeom prst="rect">
            <a:avLst/>
          </a:prstGeom>
        </p:spPr>
        <p:txBody>
          <a:bodyPr/>
          <a:lstStyle>
            <a:lvl1pPr marL="736600" indent="-736600">
              <a:lnSpc>
                <a:spcPct val="120000"/>
              </a:lnSpc>
              <a:spcBef>
                <a:spcPts val="6500"/>
              </a:spcBef>
              <a:defRPr sz="6400"/>
            </a:lvl1pPr>
            <a:lvl2pPr marL="1473200" indent="-736600">
              <a:lnSpc>
                <a:spcPct val="120000"/>
              </a:lnSpc>
              <a:spcBef>
                <a:spcPts val="6500"/>
              </a:spcBef>
              <a:defRPr sz="6400"/>
            </a:lvl2pPr>
            <a:lvl3pPr marL="2209800" indent="-736600">
              <a:lnSpc>
                <a:spcPct val="120000"/>
              </a:lnSpc>
              <a:spcBef>
                <a:spcPts val="6500"/>
              </a:spcBef>
              <a:defRPr sz="6400"/>
            </a:lvl3pPr>
            <a:lvl4pPr marL="2946400" indent="-736600">
              <a:lnSpc>
                <a:spcPct val="120000"/>
              </a:lnSpc>
              <a:spcBef>
                <a:spcPts val="6500"/>
              </a:spcBef>
              <a:defRPr sz="6400"/>
            </a:lvl4pPr>
            <a:lvl5pPr marL="3683000" indent="-736600">
              <a:lnSpc>
                <a:spcPct val="120000"/>
              </a:lnSpc>
              <a:spcBef>
                <a:spcPts val="6500"/>
              </a:spcBef>
              <a:defRPr sz="6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Close-up of Ducati motorcycle engine components"/>
          <p:cNvSpPr>
            <a:spLocks noGrp="1"/>
          </p:cNvSpPr>
          <p:nvPr>
            <p:ph type="pic" sz="half" idx="21"/>
          </p:nvPr>
        </p:nvSpPr>
        <p:spPr>
          <a:xfrm>
            <a:off x="12420509" y="5714207"/>
            <a:ext cx="11023601" cy="82550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Close-up of a Ducati motorcycle petrol cap"/>
          <p:cNvSpPr>
            <a:spLocks noGrp="1"/>
          </p:cNvSpPr>
          <p:nvPr>
            <p:ph type="pic" sz="half" idx="22"/>
          </p:nvPr>
        </p:nvSpPr>
        <p:spPr>
          <a:xfrm>
            <a:off x="12420600" y="-673100"/>
            <a:ext cx="11023600" cy="8255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Black and white photo of Ducati motorcycle engine components"/>
          <p:cNvSpPr>
            <a:spLocks noGrp="1"/>
          </p:cNvSpPr>
          <p:nvPr>
            <p:ph type="pic" idx="23"/>
          </p:nvPr>
        </p:nvSpPr>
        <p:spPr>
          <a:xfrm>
            <a:off x="-825499" y="-2108200"/>
            <a:ext cx="13804901" cy="1844321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21"/>
          </p:nvPr>
        </p:nvSpPr>
        <p:spPr>
          <a:xfrm>
            <a:off x="2387600" y="8001000"/>
            <a:ext cx="19621500" cy="6477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22"/>
          </p:nvPr>
        </p:nvSpPr>
        <p:spPr>
          <a:xfrm>
            <a:off x="2374900" y="5892800"/>
            <a:ext cx="19621500" cy="8509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“Type a quote here.”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Front view of a red Ducati motorcycle against a black background"/>
          <p:cNvSpPr>
            <a:spLocks noGrp="1"/>
          </p:cNvSpPr>
          <p:nvPr>
            <p:ph type="pic" idx="21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bg>
      <p:bgPr>
        <a:gradFill flip="none" rotWithShape="1">
          <a:gsLst>
            <a:gs pos="0">
              <a:srgbClr val="ECECEC"/>
            </a:gs>
            <a:gs pos="100000">
              <a:srgbClr val="ECECE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>
                <a:solidFill>
                  <a:srgbClr val="265573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Title Text</a:t>
            </a:r>
          </a:p>
        </p:txBody>
      </p:sp>
      <p:sp>
        <p:nvSpPr>
          <p:cNvPr id="118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>
            <a:lvl1pPr marL="736600" indent="-736600">
              <a:lnSpc>
                <a:spcPct val="120000"/>
              </a:lnSpc>
              <a:spcBef>
                <a:spcPts val="6500"/>
              </a:spcBef>
              <a:buClr>
                <a:srgbClr val="ECA350"/>
              </a:buClr>
              <a:buSzPct val="80000"/>
              <a:buChar char="✓"/>
              <a:defRPr sz="6400">
                <a:solidFill>
                  <a:srgbClr val="265573"/>
                </a:solidFill>
              </a:defRPr>
            </a:lvl1pPr>
            <a:lvl2pPr marL="1473200" indent="-736600">
              <a:lnSpc>
                <a:spcPct val="120000"/>
              </a:lnSpc>
              <a:spcBef>
                <a:spcPts val="3500"/>
              </a:spcBef>
              <a:buClr>
                <a:srgbClr val="ECA350"/>
              </a:buClr>
              <a:defRPr sz="5500">
                <a:solidFill>
                  <a:srgbClr val="265573"/>
                </a:solidFill>
              </a:defRPr>
            </a:lvl2pPr>
            <a:lvl3pPr marL="2209800" indent="-736600">
              <a:lnSpc>
                <a:spcPct val="120000"/>
              </a:lnSpc>
              <a:spcBef>
                <a:spcPts val="3500"/>
              </a:spcBef>
              <a:buClr>
                <a:srgbClr val="ECA350"/>
              </a:buClr>
              <a:buSzPct val="80000"/>
              <a:defRPr sz="5500">
                <a:solidFill>
                  <a:srgbClr val="265573"/>
                </a:solidFill>
              </a:defRPr>
            </a:lvl3pPr>
            <a:lvl4pPr marL="2946400" indent="-736600">
              <a:lnSpc>
                <a:spcPct val="120000"/>
              </a:lnSpc>
              <a:spcBef>
                <a:spcPts val="3500"/>
              </a:spcBef>
              <a:buClr>
                <a:srgbClr val="ECA350"/>
              </a:buClr>
              <a:defRPr sz="5500">
                <a:solidFill>
                  <a:srgbClr val="265573"/>
                </a:solidFill>
              </a:defRPr>
            </a:lvl4pPr>
            <a:lvl5pPr marL="3683000" indent="-736600">
              <a:lnSpc>
                <a:spcPct val="120000"/>
              </a:lnSpc>
              <a:spcBef>
                <a:spcPts val="3500"/>
              </a:spcBef>
              <a:buClr>
                <a:srgbClr val="ECA350"/>
              </a:buClr>
              <a:defRPr sz="5500">
                <a:solidFill>
                  <a:srgbClr val="265573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r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Text"/>
          <p:cNvSpPr txBox="1">
            <a:spLocks noGrp="1"/>
          </p:cNvSpPr>
          <p:nvPr>
            <p:ph type="title"/>
          </p:nvPr>
        </p:nvSpPr>
        <p:spPr>
          <a:xfrm>
            <a:off x="673100" y="4572000"/>
            <a:ext cx="23050500" cy="4559300"/>
          </a:xfrm>
          <a:prstGeom prst="rect">
            <a:avLst/>
          </a:prstGeom>
        </p:spPr>
        <p:txBody>
          <a:bodyPr/>
          <a:lstStyle>
            <a:lvl1pPr algn="r">
              <a:defRPr sz="8000">
                <a:solidFill>
                  <a:srgbClr val="265573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Title Text</a:t>
            </a:r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Merki_langt copy 2.png" descr="Merki_langt copy 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0465" y="4196034"/>
            <a:ext cx="12783070" cy="2009783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Title Text"/>
          <p:cNvSpPr txBox="1">
            <a:spLocks noGrp="1"/>
          </p:cNvSpPr>
          <p:nvPr>
            <p:ph type="title"/>
          </p:nvPr>
        </p:nvSpPr>
        <p:spPr>
          <a:xfrm>
            <a:off x="666750" y="4104832"/>
            <a:ext cx="23050500" cy="4559301"/>
          </a:xfrm>
          <a:prstGeom prst="rect">
            <a:avLst/>
          </a:prstGeom>
        </p:spPr>
        <p:txBody>
          <a:bodyPr anchor="b"/>
          <a:lstStyle>
            <a:lvl1pPr>
              <a:defRPr sz="5200" cap="none">
                <a:solidFill>
                  <a:srgbClr val="265573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3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673100" y="355600"/>
            <a:ext cx="23050500" cy="342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673100" y="3835400"/>
            <a:ext cx="23050500" cy="8864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76100" y="13081000"/>
            <a:ext cx="419100" cy="4572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>
              <a:defRPr sz="2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all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all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all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all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all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all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all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all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all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9pPr>
    </p:titleStyle>
    <p:bodyStyle>
      <a:lvl1pPr marL="5842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sz="5200" b="0" i="0" u="none" strike="noStrike" cap="none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1pPr>
      <a:lvl2pPr marL="11684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sz="5200" b="0" i="0" u="none" strike="noStrike" cap="none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2pPr>
      <a:lvl3pPr marL="17526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sz="5200" b="0" i="0" u="none" strike="noStrike" cap="none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3pPr>
      <a:lvl4pPr marL="23368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sz="5200" b="0" i="0" u="none" strike="noStrike" cap="none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4pPr>
      <a:lvl5pPr marL="29210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sz="5200" b="0" i="0" u="none" strike="noStrike" cap="none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5pPr>
      <a:lvl6pPr marL="35052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sz="5200" b="0" i="0" u="none" strike="noStrike" cap="none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6pPr>
      <a:lvl7pPr marL="40894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sz="5200" b="0" i="0" u="none" strike="noStrike" cap="none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7pPr>
      <a:lvl8pPr marL="46736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sz="5200" b="0" i="0" u="none" strike="noStrike" cap="none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8pPr>
      <a:lvl9pPr marL="52578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sz="5200" b="0" i="0" u="none" strike="noStrike" cap="none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Kennarar:…"/>
          <p:cNvSpPr txBox="1">
            <a:spLocks noGrp="1"/>
          </p:cNvSpPr>
          <p:nvPr>
            <p:ph type="title"/>
          </p:nvPr>
        </p:nvSpPr>
        <p:spPr>
          <a:xfrm>
            <a:off x="666750" y="3263037"/>
            <a:ext cx="23050500" cy="5274240"/>
          </a:xfrm>
          <a:prstGeom prst="rect">
            <a:avLst/>
          </a:prstGeom>
        </p:spPr>
        <p:txBody>
          <a:bodyPr/>
          <a:lstStyle/>
          <a:p>
            <a:r>
              <a:t>Kennarar: </a:t>
            </a:r>
          </a:p>
          <a:p>
            <a:r>
              <a:t>Dagný Rut Haraldsdóttir og Lilja Bjarnadóttir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Lausnir og lok sáttamiðluna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Lausnir og lok sáttamiðlunar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Hefðbundið ferli sáttamiðlunar -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Hefðbundið ferli sáttamiðlunar - </a:t>
            </a:r>
          </a:p>
          <a:p>
            <a:r>
              <a:t>seinni hluti</a:t>
            </a:r>
            <a:endParaRPr sz="1600">
              <a:solidFill>
                <a:srgbClr val="000000"/>
              </a:solidFill>
            </a:endParaRPr>
          </a:p>
        </p:txBody>
      </p:sp>
      <p:sp>
        <p:nvSpPr>
          <p:cNvPr id="254" name="Hugmyndaflæði, skoða lausnir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Hugmyndaflæði, skoða lausnir </a:t>
            </a:r>
          </a:p>
          <a:p>
            <a:r>
              <a:t>Samkomulag?</a:t>
            </a:r>
          </a:p>
          <a:p>
            <a:r>
              <a:t>Lokun - Ákveða eftirfylgni 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hugarflug -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hugarflug - </a:t>
            </a:r>
          </a:p>
          <a:p>
            <a:r>
              <a:t>hjálpum þeim að finna lausnir</a:t>
            </a:r>
          </a:p>
        </p:txBody>
      </p:sp>
      <p:sp>
        <p:nvSpPr>
          <p:cNvPr id="257" name="Meginreglan við hugarflug er að byrja á að fá fullt af hugmyndum - án þess að gagnrýna - og vinna svo úr þeim á seinni stigum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40841" indent="-640841" defTabSz="718184">
              <a:spcBef>
                <a:spcPts val="5600"/>
              </a:spcBef>
              <a:defRPr sz="5568"/>
            </a:pPr>
            <a:r>
              <a:t>Meginreglan við hugarflug er að byrja á að fá fullt af hugmyndum - án þess að gagnrýna - og vinna svo úr þeim á seinni stigum. </a:t>
            </a:r>
          </a:p>
          <a:p>
            <a:pPr marL="1281683" lvl="1" indent="-640841" defTabSz="718184">
              <a:spcBef>
                <a:spcPts val="5600"/>
              </a:spcBef>
              <a:defRPr sz="5568"/>
            </a:pPr>
            <a:r>
              <a:t>Reynum að hugsa út fyrir kassann - allar hugmyndir eru velkomnar, líka þær sem gætu sennilega ekki virkað! </a:t>
            </a:r>
          </a:p>
          <a:p>
            <a:pPr marL="1281683" lvl="1" indent="-640841" defTabSz="718184">
              <a:spcBef>
                <a:spcPts val="5600"/>
              </a:spcBef>
              <a:defRPr sz="5568"/>
            </a:pPr>
            <a:r>
              <a:t>Ekkert spjall um hvort þær virki eða séu góðar </a:t>
            </a:r>
          </a:p>
          <a:p>
            <a:pPr marL="1281683" lvl="1" indent="-640841" defTabSz="718184">
              <a:spcBef>
                <a:spcPts val="5600"/>
              </a:spcBef>
              <a:defRPr sz="5568"/>
            </a:pPr>
            <a:r>
              <a:t>Hendum fram öllu sem okkur dettur í hug - þarf ekki að vera fullmótuð úrlausn / niðurstaða… 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hugarflug - útfærslu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hugarflug - útfærslur</a:t>
            </a:r>
          </a:p>
        </p:txBody>
      </p:sp>
      <p:sp>
        <p:nvSpPr>
          <p:cNvPr id="260" name="Láta aðilana skrifa niður á blað hugmyndir, sem þú safnar saman og lest upp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721868" indent="-721868" defTabSz="808990">
              <a:spcBef>
                <a:spcPts val="6300"/>
              </a:spcBef>
              <a:defRPr sz="6272"/>
            </a:pPr>
            <a:r>
              <a:t>Láta aðilana skrifa niður á blað hugmyndir, sem þú safnar saman og lest upp </a:t>
            </a:r>
          </a:p>
          <a:p>
            <a:pPr marL="721868" indent="-721868" defTabSz="808990">
              <a:spcBef>
                <a:spcPts val="6300"/>
              </a:spcBef>
              <a:defRPr sz="6272"/>
            </a:pPr>
            <a:r>
              <a:t>Biðja aðila að fara í hugarflug í einrúmi fyrst og koma svo saman að borðinu aftur </a:t>
            </a:r>
          </a:p>
          <a:p>
            <a:pPr marL="721868" indent="-721868" defTabSz="808990">
              <a:spcBef>
                <a:spcPts val="6300"/>
              </a:spcBef>
              <a:defRPr sz="6272"/>
            </a:pPr>
            <a:r>
              <a:t>Spyrja spurninga sem kalla fram svör - safna þeim á töfluna… </a:t>
            </a:r>
          </a:p>
          <a:p>
            <a:pPr marL="721868" indent="-721868" defTabSz="808990">
              <a:spcBef>
                <a:spcPts val="6300"/>
              </a:spcBef>
              <a:defRPr sz="6272"/>
            </a:pPr>
            <a:r>
              <a:t>Hvetjum aðila til þess að nota ímyndunaraflið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möguleikar - hugarflu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möguleikar - hugarflug </a:t>
            </a:r>
          </a:p>
        </p:txBody>
      </p:sp>
      <p:sp>
        <p:nvSpPr>
          <p:cNvPr id="263" name="Ákveðum efni (topic) og skrifum efst á töfluna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Ákveðum efni (topic) og skrifum efst á töfluna</a:t>
            </a:r>
          </a:p>
          <a:p>
            <a:r>
              <a:t>Biðjum aðila að hugsa um hugmyndir án þess að ræða þær strax </a:t>
            </a:r>
          </a:p>
          <a:p>
            <a:r>
              <a:t>Skrifum niður hugmyndir án þess að koma með athugasemdir </a:t>
            </a:r>
          </a:p>
          <a:p>
            <a:r>
              <a:t>Ekki byrja að meta hugmyndirnar 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hvernig virka hugmyndirnar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hvernig virka hugmyndirnar?</a:t>
            </a:r>
          </a:p>
        </p:txBody>
      </p:sp>
      <p:sp>
        <p:nvSpPr>
          <p:cNvPr id="266" name="Veljum eina hugmynd sem við byrjum á því að skoða…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74547" indent="-574547" defTabSz="643889">
              <a:spcBef>
                <a:spcPts val="5000"/>
              </a:spcBef>
              <a:defRPr sz="4992"/>
            </a:pPr>
            <a:r>
              <a:t>Veljum eina hugmynd sem við byrjum á því að skoða… </a:t>
            </a:r>
          </a:p>
          <a:p>
            <a:pPr marL="574547" indent="-574547" defTabSz="643889">
              <a:spcBef>
                <a:spcPts val="5000"/>
              </a:spcBef>
              <a:defRPr sz="4992"/>
            </a:pPr>
            <a:r>
              <a:t>Biðjum aðilann sem kom með hugmyndina um að útskýra nánar hvað þeir höfðu í huga… </a:t>
            </a:r>
          </a:p>
          <a:p>
            <a:pPr marL="574547" indent="-574547" defTabSz="643889">
              <a:spcBef>
                <a:spcPts val="5000"/>
              </a:spcBef>
              <a:defRPr sz="4992"/>
            </a:pPr>
            <a:r>
              <a:t>Fáum alla aðila til þess að ímynda sér hvernig hugmyndin / lausnin myndi virka. </a:t>
            </a:r>
          </a:p>
          <a:p>
            <a:pPr marL="1149095" lvl="1" indent="-574547" defTabSz="643889">
              <a:spcBef>
                <a:spcPts val="5000"/>
              </a:spcBef>
              <a:defRPr sz="4992"/>
            </a:pPr>
            <a:r>
              <a:t>Fyrsta tilfinning / viðbrögð </a:t>
            </a:r>
          </a:p>
          <a:p>
            <a:pPr marL="1149095" lvl="1" indent="-574547" defTabSz="643889">
              <a:spcBef>
                <a:spcPts val="5000"/>
              </a:spcBef>
              <a:defRPr sz="4992"/>
            </a:pPr>
            <a:r>
              <a:t>Uppfyllir þetta hagsmuni? </a:t>
            </a:r>
          </a:p>
          <a:p>
            <a:pPr marL="1149095" lvl="1" indent="-574547" defTabSz="643889">
              <a:spcBef>
                <a:spcPts val="5000"/>
              </a:spcBef>
              <a:defRPr sz="4992"/>
            </a:pPr>
            <a:r>
              <a:t>Raunhæf lausn? Framkvæmanleg? 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mögulegar lausni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mögulegar lausnir</a:t>
            </a:r>
          </a:p>
        </p:txBody>
      </p:sp>
      <p:sp>
        <p:nvSpPr>
          <p:cNvPr id="269" name="Hlutverk sáttamiðlarans er meðal annars að halda utan um ákvarðanir og lausnir sem aðilar eru sammála um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721868" indent="-721868" defTabSz="808990">
              <a:spcBef>
                <a:spcPts val="6300"/>
              </a:spcBef>
              <a:defRPr sz="6272"/>
            </a:pPr>
            <a:r>
              <a:t>Hlutverk sáttamiðlarans er meðal annars að halda utan um ákvarðanir og lausnir sem aðilar eru sammála um. </a:t>
            </a:r>
          </a:p>
          <a:p>
            <a:pPr marL="721868" indent="-721868" defTabSz="808990">
              <a:spcBef>
                <a:spcPts val="6300"/>
              </a:spcBef>
              <a:defRPr sz="6272"/>
            </a:pPr>
            <a:r>
              <a:t>Við viljum líka vera viss um að lausnin muni virka, og þurfum því að hjálpa aðilum að “prófa” hana í raunveruleikanum</a:t>
            </a:r>
          </a:p>
          <a:p>
            <a:pPr marL="1443736" lvl="1" indent="-721868" defTabSz="808990">
              <a:spcBef>
                <a:spcPts val="6300"/>
              </a:spcBef>
              <a:defRPr sz="6272"/>
            </a:pPr>
            <a:r>
              <a:t>Hvaða hindranir gætu komið upp við að framfylgja þessu? </a:t>
            </a:r>
          </a:p>
          <a:p>
            <a:pPr marL="1443736" lvl="1" indent="-721868" defTabSz="808990">
              <a:spcBef>
                <a:spcPts val="6300"/>
              </a:spcBef>
              <a:defRPr sz="6272"/>
            </a:pPr>
            <a:r>
              <a:t>Hvað ef e-ð klikkar? 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“að leysa vandann”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“að leysa vandann”</a:t>
            </a:r>
          </a:p>
        </p:txBody>
      </p:sp>
      <p:sp>
        <p:nvSpPr>
          <p:cNvPr id="272" name="Munum að það er ekki OKKAR hlutverk að leysa vandann, heldur að leiðbeina aðilunum í gegnum ferlið svo þau geti leyst vandann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721868" indent="-721868" defTabSz="808990">
              <a:spcBef>
                <a:spcPts val="6300"/>
              </a:spcBef>
              <a:defRPr sz="6272"/>
            </a:pPr>
            <a:r>
              <a:t>Munum að það er ekki OKKAR hlutverk að leysa vandann, heldur að leiðbeina aðilunum í gegnum ferlið svo þau geti leyst vandann</a:t>
            </a:r>
          </a:p>
          <a:p>
            <a:pPr marL="1443736" lvl="1" indent="-721868" defTabSz="808990">
              <a:spcBef>
                <a:spcPts val="6300"/>
              </a:spcBef>
              <a:defRPr sz="6272"/>
            </a:pPr>
            <a:r>
              <a:t>Ferlismiðuð nálgun</a:t>
            </a:r>
          </a:p>
          <a:p>
            <a:pPr marL="1443736" lvl="1" indent="-721868" defTabSz="808990">
              <a:spcBef>
                <a:spcPts val="6300"/>
              </a:spcBef>
              <a:defRPr sz="6272"/>
            </a:pPr>
            <a:r>
              <a:t>Lausnin endist betur ef hún kemur frá þeim! </a:t>
            </a:r>
          </a:p>
          <a:p>
            <a:pPr marL="721868" indent="-721868" defTabSz="808990">
              <a:spcBef>
                <a:spcPts val="6300"/>
              </a:spcBef>
              <a:defRPr sz="6272"/>
            </a:pPr>
            <a:r>
              <a:t>Möguleiki að stinga upp á mögulegri týpu af lausn á varfærnislegan hátt - ef aðilar hafa ekki séð þann möguleika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mögulegar tegundir lausn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mögulegar tegundir lausna</a:t>
            </a:r>
          </a:p>
        </p:txBody>
      </p:sp>
      <p:sp>
        <p:nvSpPr>
          <p:cNvPr id="275" name="Verkefni og hegðun - Hvernig tökum við á ákveðnum verkefnum…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numCol="2" spcCol="1152525"/>
          <a:lstStyle/>
          <a:p>
            <a:pPr marL="721868" indent="-721868" defTabSz="808990">
              <a:spcBef>
                <a:spcPts val="6300"/>
              </a:spcBef>
              <a:defRPr sz="6272"/>
            </a:pPr>
            <a:r>
              <a:t>Verkefni og hegðun - Hvernig tökum við á ákveðnum verkefnum… </a:t>
            </a:r>
          </a:p>
          <a:p>
            <a:pPr marL="721868" indent="-721868" defTabSz="808990">
              <a:spcBef>
                <a:spcPts val="6300"/>
              </a:spcBef>
              <a:defRPr sz="6272"/>
            </a:pPr>
            <a:r>
              <a:t>Samskipti - Ákveða framkomu og samskipti</a:t>
            </a:r>
          </a:p>
          <a:p>
            <a:pPr marL="721868" indent="-721868" defTabSz="808990">
              <a:spcBef>
                <a:spcPts val="6300"/>
              </a:spcBef>
              <a:defRPr sz="6272"/>
            </a:pPr>
            <a:r>
              <a:t>Bætur til að koma á jafnvægi </a:t>
            </a:r>
          </a:p>
          <a:p>
            <a:pPr marL="721868" indent="-721868" defTabSz="808990">
              <a:spcBef>
                <a:spcPts val="6300"/>
              </a:spcBef>
              <a:defRPr sz="6272"/>
            </a:pPr>
            <a:r>
              <a:t>Samkomulag um forgangsatriði, gildi </a:t>
            </a:r>
          </a:p>
          <a:p>
            <a:pPr marL="721868" indent="-721868" defTabSz="808990">
              <a:spcBef>
                <a:spcPts val="6300"/>
              </a:spcBef>
              <a:defRPr sz="6272"/>
            </a:pPr>
            <a:r>
              <a:t>Ákveða hver á að taka ákvörðun </a:t>
            </a:r>
          </a:p>
          <a:p>
            <a:pPr marL="721868" indent="-721868" defTabSz="808990">
              <a:spcBef>
                <a:spcPts val="6300"/>
              </a:spcBef>
              <a:defRPr sz="6272"/>
            </a:pPr>
            <a:r>
              <a:t>Stærra samhengi</a:t>
            </a:r>
          </a:p>
          <a:p>
            <a:pPr marL="721868" indent="-721868" defTabSz="808990">
              <a:spcBef>
                <a:spcPts val="6300"/>
              </a:spcBef>
              <a:defRPr sz="6272"/>
            </a:pPr>
            <a:r>
              <a:t>Byrja smátt og sjá hvernig það virkar.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hugsa um endingu lausn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hugsa um endingu lausna</a:t>
            </a:r>
          </a:p>
        </p:txBody>
      </p:sp>
      <p:sp>
        <p:nvSpPr>
          <p:cNvPr id="278" name="Hjálpum aðilum að horfa líka fram á veginn og meta það hvort lausnin muni endast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11377" indent="-611377" defTabSz="685165">
              <a:spcBef>
                <a:spcPts val="5300"/>
              </a:spcBef>
              <a:defRPr sz="5312"/>
            </a:pPr>
            <a:r>
              <a:t>Hjálpum aðilum að horfa líka fram á veginn og meta það hvort lausnin muni endast </a:t>
            </a:r>
          </a:p>
          <a:p>
            <a:pPr marL="1222755" lvl="1" indent="-611377" defTabSz="685165">
              <a:spcBef>
                <a:spcPts val="5300"/>
              </a:spcBef>
              <a:defRPr sz="5312"/>
            </a:pPr>
            <a:r>
              <a:t>Hvað ef aðstæður breytast? </a:t>
            </a:r>
          </a:p>
          <a:p>
            <a:pPr marL="1222755" lvl="1" indent="-611377" defTabSz="685165">
              <a:spcBef>
                <a:spcPts val="5300"/>
              </a:spcBef>
              <a:defRPr sz="5312"/>
            </a:pPr>
            <a:r>
              <a:t>Þarf utanaðkomandi stuðning? </a:t>
            </a:r>
          </a:p>
          <a:p>
            <a:pPr marL="1222755" lvl="1" indent="-611377" defTabSz="685165">
              <a:spcBef>
                <a:spcPts val="5300"/>
              </a:spcBef>
              <a:defRPr sz="5312"/>
            </a:pPr>
            <a:r>
              <a:t>Hvað ef aðilar þurfa að koma að samkomulaginu? (Fólk færist til í starfi, flytur etc.) </a:t>
            </a:r>
          </a:p>
          <a:p>
            <a:pPr marL="1222755" lvl="1" indent="-611377" defTabSz="685165">
              <a:spcBef>
                <a:spcPts val="5300"/>
              </a:spcBef>
              <a:defRPr sz="5312"/>
            </a:pPr>
            <a:r>
              <a:t>Þarf einhver annar að samþykkja lausnina, t.d. yfirmaður? Hvað ef það gengur ekki upp? 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hugsa um endingu lausn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hugsa um endingu lausna</a:t>
            </a:r>
          </a:p>
        </p:txBody>
      </p:sp>
      <p:sp>
        <p:nvSpPr>
          <p:cNvPr id="281" name="Sáttamiðlari þarf að vera vakandi fyrir því á hvaða forsendum eru aðilar að samþykkja lausnirnar - er það eftirgjöf, eru þeir bara orðnir of þreyttir til að halda áfram að semja?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Sáttamiðlari þarf að vera vakandi fyrir því á hvaða forsendum eru aðilar að samþykkja lausnirnar - er það eftirgjöf, eru þeir bara orðnir of þreyttir til að halda áfram að semja? 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hugsa um endingu lausn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hugsa um endingu lausna</a:t>
            </a:r>
          </a:p>
        </p:txBody>
      </p:sp>
      <p:sp>
        <p:nvSpPr>
          <p:cNvPr id="284" name="Hægt að hjálpa aðilum að semja líka um óvissuþætti sem gætu komið upp síðar, þannig þeir lendi ekki strax aftur í deilu…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Hægt að hjálpa aðilum að semja líka um óvissuþætti sem gætu komið upp síðar, þannig þeir lendi ekki strax aftur í deilu… </a:t>
            </a:r>
          </a:p>
          <a:p>
            <a:r>
              <a:t>Hægt að vera með plan A og svo varaáætlun B… </a:t>
            </a:r>
          </a:p>
          <a:p>
            <a:pPr lvl="1">
              <a:spcBef>
                <a:spcPts val="6500"/>
              </a:spcBef>
              <a:defRPr sz="6400"/>
            </a:pPr>
            <a:r>
              <a:t>Auðveldara að semja núna um hvað gerist í óvissuaðstæðum heldur en að þurfa að fara aftur að samningaborðinu seinna… 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hvenær lýkur sáttamiðlun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hvenær lýkur sáttamiðlun?</a:t>
            </a:r>
          </a:p>
        </p:txBody>
      </p:sp>
      <p:sp>
        <p:nvSpPr>
          <p:cNvPr id="289" name="Sáttamiðlun getur lokið með samkomulagi aðila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721868" indent="-721868" defTabSz="808990">
              <a:spcBef>
                <a:spcPts val="6300"/>
              </a:spcBef>
              <a:defRPr sz="6272"/>
            </a:pPr>
            <a:r>
              <a:t>Sáttamiðlun getur lokið með samkomulagi aðila</a:t>
            </a:r>
          </a:p>
          <a:p>
            <a:pPr marL="721868" indent="-721868" defTabSz="808990">
              <a:spcBef>
                <a:spcPts val="6300"/>
              </a:spcBef>
              <a:defRPr sz="6272"/>
            </a:pPr>
            <a:r>
              <a:t>Aðilar vilja ekki lengur taka þátt í sáttamiðluninni </a:t>
            </a:r>
          </a:p>
          <a:p>
            <a:pPr marL="721868" indent="-721868" defTabSz="808990">
              <a:spcBef>
                <a:spcPts val="6300"/>
              </a:spcBef>
              <a:defRPr sz="6272"/>
            </a:pPr>
            <a:r>
              <a:t>Sáttamiðlari ákveður að slíta sáttamiðlun þar sem ekki er lausn í sjónmáli </a:t>
            </a:r>
          </a:p>
          <a:p>
            <a:pPr marL="721868" indent="-721868" defTabSz="808990">
              <a:spcBef>
                <a:spcPts val="6300"/>
              </a:spcBef>
              <a:defRPr sz="6272" i="1">
                <a:latin typeface="Gill Sans"/>
                <a:ea typeface="Gill Sans"/>
                <a:cs typeface="Gill Sans"/>
                <a:sym typeface="Gill Sans"/>
              </a:defRPr>
            </a:pPr>
            <a:r>
              <a:t>Sáttamiðlun getur borið árangur þrátt fyrir að ekki sé komist að samkomulagi eða ákveðinni niðurstöðu.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Er tími til að hætta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Er tími til að hætta?</a:t>
            </a:r>
          </a:p>
        </p:txBody>
      </p:sp>
      <p:sp>
        <p:nvSpPr>
          <p:cNvPr id="292" name="Eru aðilar færir um að leggja í þá vinnu sem framundan er?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40841" indent="-640841" defTabSz="718184">
              <a:spcBef>
                <a:spcPts val="5600"/>
              </a:spcBef>
              <a:defRPr sz="5568"/>
            </a:pPr>
            <a:r>
              <a:t>Eru aðilar færir um að leggja í þá vinnu sem framundan er? </a:t>
            </a:r>
          </a:p>
          <a:p>
            <a:pPr marL="640841" indent="-640841" defTabSz="718184">
              <a:spcBef>
                <a:spcPts val="5600"/>
              </a:spcBef>
              <a:defRPr sz="5568"/>
            </a:pPr>
            <a:r>
              <a:t>Er sáttamiðlun rétti vettvangurinn - gæti deilan átt betur heima annarsstaðar?</a:t>
            </a:r>
          </a:p>
          <a:p>
            <a:pPr marL="640841" indent="-640841" defTabSz="718184">
              <a:spcBef>
                <a:spcPts val="5600"/>
              </a:spcBef>
              <a:defRPr sz="5568"/>
            </a:pPr>
            <a:r>
              <a:t>Gæti áframhaldandi sáttamiðlun verið skaðleg?</a:t>
            </a:r>
          </a:p>
          <a:p>
            <a:pPr marL="640841" indent="-640841" defTabSz="718184">
              <a:spcBef>
                <a:spcPts val="5600"/>
              </a:spcBef>
              <a:defRPr sz="5568"/>
            </a:pPr>
            <a:r>
              <a:t>Ef sáttamiðlari metur það svo að ekki sé rétt að halda áfram sáttamiðlunarferlinu er samt mikilvægt að enda á jákvæðum nótum, benda á þann árangur sem þó hefur náðst og gefa aðilum jafnvel færi á að tjá sig um ferlið.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ef ekki næst samkomula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ef ekki næst samkomulag</a:t>
            </a:r>
          </a:p>
        </p:txBody>
      </p:sp>
      <p:sp>
        <p:nvSpPr>
          <p:cNvPr id="295" name="Ef aðilar virðast ekki geta náð samkomulagi sem leysir allan vandann er stundum hægt að taka skref til baka og semja um hluta af úrlausninni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numCol="2" spcCol="1152525"/>
          <a:lstStyle/>
          <a:p>
            <a:pPr marL="633476" indent="-633476" defTabSz="709930">
              <a:spcBef>
                <a:spcPts val="5500"/>
              </a:spcBef>
              <a:defRPr sz="5504"/>
            </a:pPr>
            <a:r>
              <a:t>Ef aðilar virðast ekki geta náð samkomulagi sem leysir allan vandann er stundum hægt að taka skref til baka og semja um hluta af úrlausninni</a:t>
            </a:r>
          </a:p>
          <a:p>
            <a:pPr marL="1232398" lvl="1" indent="-598922" defTabSz="706516">
              <a:lnSpc>
                <a:spcPct val="100000"/>
              </a:lnSpc>
              <a:spcBef>
                <a:spcPts val="4500"/>
              </a:spcBef>
              <a:defRPr sz="4472">
                <a:solidFill>
                  <a:srgbClr val="535353"/>
                </a:solidFill>
              </a:defRPr>
            </a:pPr>
            <a:r>
              <a:t>Sammála um hvar þeir eru ósammála </a:t>
            </a:r>
          </a:p>
          <a:p>
            <a:pPr marL="1232398" lvl="1" indent="-598922" defTabSz="706516">
              <a:lnSpc>
                <a:spcPct val="100000"/>
              </a:lnSpc>
              <a:spcBef>
                <a:spcPts val="4500"/>
              </a:spcBef>
              <a:defRPr sz="4472">
                <a:solidFill>
                  <a:srgbClr val="535353"/>
                </a:solidFill>
              </a:defRPr>
            </a:pPr>
            <a:r>
              <a:t>Sammála um stefnuna sem á að taka, en ekki aðferðirnar</a:t>
            </a:r>
          </a:p>
          <a:p>
            <a:pPr marL="1232398" lvl="1" indent="-598922" defTabSz="706516">
              <a:lnSpc>
                <a:spcPct val="100000"/>
              </a:lnSpc>
              <a:spcBef>
                <a:spcPts val="4500"/>
              </a:spcBef>
              <a:defRPr sz="4472">
                <a:solidFill>
                  <a:srgbClr val="535353"/>
                </a:solidFill>
              </a:defRPr>
            </a:pPr>
            <a:r>
              <a:t>Viðmið og gildi fyrir framtíðar ákvarðanir </a:t>
            </a:r>
          </a:p>
          <a:p>
            <a:pPr marL="1232398" lvl="1" indent="-598922" defTabSz="706516">
              <a:lnSpc>
                <a:spcPct val="100000"/>
              </a:lnSpc>
              <a:spcBef>
                <a:spcPts val="4500"/>
              </a:spcBef>
              <a:defRPr sz="4472">
                <a:solidFill>
                  <a:srgbClr val="535353"/>
                </a:solidFill>
              </a:defRPr>
            </a:pPr>
            <a:r>
              <a:t>Tilmæli um aðgerðir, valkvæð framkvæmd </a:t>
            </a:r>
          </a:p>
          <a:p>
            <a:pPr marL="1232398" lvl="1" indent="-598922" defTabSz="706516">
              <a:lnSpc>
                <a:spcPct val="100000"/>
              </a:lnSpc>
              <a:spcBef>
                <a:spcPts val="4500"/>
              </a:spcBef>
              <a:defRPr sz="4472">
                <a:solidFill>
                  <a:srgbClr val="535353"/>
                </a:solidFill>
              </a:defRPr>
            </a:pPr>
            <a:r>
              <a:t>Tilraunasamkomulag - tímabundið </a:t>
            </a:r>
          </a:p>
          <a:p>
            <a:pPr marL="1232398" lvl="1" indent="-598922" defTabSz="706516">
              <a:lnSpc>
                <a:spcPct val="100000"/>
              </a:lnSpc>
              <a:spcBef>
                <a:spcPts val="4500"/>
              </a:spcBef>
              <a:defRPr sz="4472">
                <a:solidFill>
                  <a:srgbClr val="535353"/>
                </a:solidFill>
              </a:defRPr>
            </a:pPr>
            <a:r>
              <a:t>Samið um hluta án þess að aðrir þættir séu leystir </a:t>
            </a:r>
          </a:p>
          <a:p>
            <a:pPr marL="1232398" lvl="1" indent="-598922" defTabSz="706516">
              <a:lnSpc>
                <a:spcPct val="100000"/>
              </a:lnSpc>
              <a:spcBef>
                <a:spcPts val="4500"/>
              </a:spcBef>
              <a:defRPr sz="4472">
                <a:solidFill>
                  <a:srgbClr val="535353"/>
                </a:solidFill>
              </a:defRPr>
            </a:pPr>
            <a:r>
              <a:t>Skilyrt samkomulag (ef A gerist þá B) </a:t>
            </a:r>
          </a:p>
          <a:p>
            <a:pPr marL="1232398" lvl="1" indent="-598922" defTabSz="706516">
              <a:lnSpc>
                <a:spcPct val="100000"/>
              </a:lnSpc>
              <a:spcBef>
                <a:spcPts val="4500"/>
              </a:spcBef>
              <a:defRPr sz="4472">
                <a:solidFill>
                  <a:srgbClr val="535353"/>
                </a:solidFill>
              </a:defRPr>
            </a:pPr>
            <a:r>
              <a:t>Samið um að utanaðkomandi aðili ákveði </a:t>
            </a:r>
          </a:p>
          <a:p>
            <a:pPr marL="1232398" lvl="1" indent="-598922" defTabSz="706516">
              <a:lnSpc>
                <a:spcPct val="100000"/>
              </a:lnSpc>
              <a:spcBef>
                <a:spcPts val="4500"/>
              </a:spcBef>
              <a:defRPr sz="4472">
                <a:solidFill>
                  <a:srgbClr val="535353"/>
                </a:solidFill>
              </a:defRPr>
            </a:pPr>
            <a:r>
              <a:t>Samkomulag sem lagar einkennin en ekki rót vandans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Samkomulag í sáttamiðlu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Samkomulag í sáttamiðlun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amkomulag um sátt skal ver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samkomulag um sátt skal vera</a:t>
            </a:r>
          </a:p>
        </p:txBody>
      </p:sp>
      <p:sp>
        <p:nvSpPr>
          <p:cNvPr id="300" name="Nákvæmt orðalag (óljós loforð bæta yfirleitt lítið)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04012" indent="-604012" defTabSz="676909">
              <a:spcBef>
                <a:spcPts val="5300"/>
              </a:spcBef>
              <a:defRPr sz="5248"/>
            </a:pPr>
            <a:r>
              <a:t>Nákvæmt orðalag (óljós loforð bæta yfirleitt lítið) </a:t>
            </a:r>
          </a:p>
          <a:p>
            <a:pPr marL="604012" indent="-604012" defTabSz="676909">
              <a:spcBef>
                <a:spcPts val="5300"/>
              </a:spcBef>
              <a:defRPr sz="5248"/>
            </a:pPr>
            <a:r>
              <a:t>Orðað á jákvæðan hátt (ekki neikvætt) </a:t>
            </a:r>
          </a:p>
          <a:p>
            <a:pPr marL="604012" indent="-604012" defTabSz="676909">
              <a:spcBef>
                <a:spcPts val="5300"/>
              </a:spcBef>
              <a:defRPr sz="5248"/>
            </a:pPr>
            <a:r>
              <a:t>Efnislega á valdi aðilanna (eitthvað sem þeir geta stjórnað sjálfir) </a:t>
            </a:r>
          </a:p>
          <a:p>
            <a:pPr marL="604012" indent="-604012" defTabSz="676909">
              <a:spcBef>
                <a:spcPts val="5300"/>
              </a:spcBef>
              <a:defRPr sz="5248"/>
            </a:pPr>
            <a:r>
              <a:t>Þess efnis að báðir aðilar sjái sér hag að fylgja samkomulaginu </a:t>
            </a:r>
          </a:p>
          <a:p>
            <a:pPr marL="604012" indent="-604012" defTabSz="676909">
              <a:spcBef>
                <a:spcPts val="5300"/>
              </a:spcBef>
              <a:defRPr sz="5248"/>
            </a:pPr>
            <a:r>
              <a:t>Með ákvæði um einhverja eftirfylgni og endurmat </a:t>
            </a:r>
          </a:p>
          <a:p>
            <a:pPr marL="604012" indent="-604012" defTabSz="676909">
              <a:spcBef>
                <a:spcPts val="5300"/>
              </a:spcBef>
              <a:defRPr sz="5248"/>
            </a:pPr>
            <a:r>
              <a:t>Skrifað undir og dagsett. 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amkomulag um sát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samkomulag um sátt</a:t>
            </a:r>
          </a:p>
        </p:txBody>
      </p:sp>
      <p:sp>
        <p:nvSpPr>
          <p:cNvPr id="303" name="Praktísk atriði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Praktísk atriði</a:t>
            </a:r>
          </a:p>
          <a:p>
            <a:pPr lvl="1"/>
            <a:r>
              <a:t>Skrifum yfirleitt aldrei undir samdægurs - betra að gefa sér meiri tíma og aðilar séu vissir þegar þeir skrifa undir</a:t>
            </a:r>
          </a:p>
          <a:p>
            <a:pPr lvl="1"/>
            <a:r>
              <a:t>Aðilar gætu viljað láta lögmenn lesa yfir áður en skrifað er undir </a:t>
            </a:r>
          </a:p>
          <a:p>
            <a:pPr lvl="1"/>
            <a:r>
              <a:t>Ákveða næstu skref varðandi praktísk atriði. Samkomulag gæti verið þess eðlis að það þurfi að þinglýsa því, þá þarf að ræða hver sér um að gera það. 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Showroom">
  <a:themeElements>
    <a:clrScheme name="Showroom">
      <a:dk1>
        <a:srgbClr val="535353"/>
      </a:dk1>
      <a:lt1>
        <a:srgbClr val="340053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Showroom">
      <a:majorFont>
        <a:latin typeface="Gill Sans Light"/>
        <a:ea typeface="Gill Sans Light"/>
        <a:cs typeface="Gill Sans Light"/>
      </a:majorFont>
      <a:minorFont>
        <a:latin typeface="Gill Sans Light"/>
        <a:ea typeface="Gill Sans Light"/>
        <a:cs typeface="Gill Sans Light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535353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howroom">
  <a:themeElements>
    <a:clrScheme name="Showroom">
      <a:dk1>
        <a:srgbClr val="000000"/>
      </a:dk1>
      <a:lt1>
        <a:srgbClr val="FFFFFF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Showroom">
      <a:majorFont>
        <a:latin typeface="Gill Sans Light"/>
        <a:ea typeface="Gill Sans Light"/>
        <a:cs typeface="Gill Sans Light"/>
      </a:majorFont>
      <a:minorFont>
        <a:latin typeface="Gill Sans Light"/>
        <a:ea typeface="Gill Sans Light"/>
        <a:cs typeface="Gill Sans Light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535353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934</Words>
  <Application>Microsoft Macintosh PowerPoint</Application>
  <PresentationFormat>Custom</PresentationFormat>
  <Paragraphs>95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Gill Sans</vt:lpstr>
      <vt:lpstr>Gill Sans Light</vt:lpstr>
      <vt:lpstr>Helvetica</vt:lpstr>
      <vt:lpstr>Helvetica Neue</vt:lpstr>
      <vt:lpstr>Showroom</vt:lpstr>
      <vt:lpstr>Kennarar:  Dagný Rut Haraldsdóttir og Lilja Bjarnadóttir</vt:lpstr>
      <vt:lpstr>Lausnir og lok sáttamiðlunar</vt:lpstr>
      <vt:lpstr>Hefðbundið ferli sáttamiðlunar -  seinni hluti</vt:lpstr>
      <vt:lpstr>hugarflug -  hjálpum þeim að finna lausnir</vt:lpstr>
      <vt:lpstr>hugarflug - útfærslur</vt:lpstr>
      <vt:lpstr>möguleikar - hugarflug </vt:lpstr>
      <vt:lpstr>hvernig virka hugmyndirnar?</vt:lpstr>
      <vt:lpstr>mögulegar lausnir</vt:lpstr>
      <vt:lpstr>“að leysa vandann”</vt:lpstr>
      <vt:lpstr>mögulegar tegundir lausna</vt:lpstr>
      <vt:lpstr>hugsa um endingu lausna</vt:lpstr>
      <vt:lpstr>hugsa um endingu lausna</vt:lpstr>
      <vt:lpstr>hugsa um endingu lausna</vt:lpstr>
      <vt:lpstr>hvenær lýkur sáttamiðlun?</vt:lpstr>
      <vt:lpstr>Er tími til að hætta?</vt:lpstr>
      <vt:lpstr>ef ekki næst samkomulag</vt:lpstr>
      <vt:lpstr>Samkomulag í sáttamiðlun</vt:lpstr>
      <vt:lpstr>samkomulag um sátt skal vera</vt:lpstr>
      <vt:lpstr>samkomulag um sátt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Kennarar:  Dagný Rut Haraldsdóttir og Lilja Bjarnadóttir</dc:title>
  <cp:lastModifiedBy>Lilja Bjarnadóttir</cp:lastModifiedBy>
  <cp:revision>1</cp:revision>
  <dcterms:modified xsi:type="dcterms:W3CDTF">2023-02-08T17:21:21Z</dcterms:modified>
</cp:coreProperties>
</file>