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Shape 17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gradFill flip="none" rotWithShape="1">
          <a:gsLst>
            <a:gs pos="0">
              <a:srgbClr val="ECECEC"/>
            </a:gs>
            <a:gs pos="100000">
              <a:srgbClr val="ECECEC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/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 anchor="ctr"/>
          <a:lstStyle>
            <a:lvl1pPr algn="ctr" defTabSz="825500">
              <a:lnSpc>
                <a:spcPct val="100000"/>
              </a:lnSpc>
              <a:defRPr b="0" cap="all" spc="0" sz="8000">
                <a:solidFill>
                  <a:srgbClr val="26557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0" name="Body Level One…"/>
          <p:cNvSpPr txBox="1"/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</p:spPr>
        <p:txBody>
          <a:bodyPr/>
          <a:lstStyle>
            <a:lvl1pPr marL="736600" indent="-736600" defTabSz="825500">
              <a:lnSpc>
                <a:spcPct val="120000"/>
              </a:lnSpc>
              <a:spcBef>
                <a:spcPts val="6500"/>
              </a:spcBef>
              <a:buClr>
                <a:srgbClr val="ECA350"/>
              </a:buClr>
              <a:buSzPct val="80000"/>
              <a:buChar char="✓"/>
              <a:defRPr sz="6400">
                <a:solidFill>
                  <a:srgbClr val="26557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  <a:lvl2pPr marL="1473200" indent="-736600" defTabSz="8255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82000"/>
              <a:defRPr sz="5500">
                <a:solidFill>
                  <a:srgbClr val="26557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2pPr>
            <a:lvl3pPr marL="2209800" indent="-736600" defTabSz="8255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80000"/>
              <a:defRPr sz="5500">
                <a:solidFill>
                  <a:srgbClr val="26557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3pPr>
            <a:lvl4pPr marL="2946400" indent="-736600" defTabSz="8255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82000"/>
              <a:defRPr sz="5500">
                <a:solidFill>
                  <a:srgbClr val="26557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4pPr>
            <a:lvl5pPr marL="3683000" indent="-736600" defTabSz="825500">
              <a:lnSpc>
                <a:spcPct val="120000"/>
              </a:lnSpc>
              <a:spcBef>
                <a:spcPts val="3500"/>
              </a:spcBef>
              <a:buClr>
                <a:srgbClr val="ECA350"/>
              </a:buClr>
              <a:buSzPct val="82000"/>
              <a:defRPr sz="5500">
                <a:solidFill>
                  <a:srgbClr val="26557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</p:spPr>
        <p:txBody>
          <a:bodyPr/>
          <a:lstStyle>
            <a:lvl1pPr defTabSz="825500">
              <a:defRPr sz="2400">
                <a:solidFill>
                  <a:srgbClr val="53535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Text"/>
          <p:cNvSpPr txBox="1"/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 anchor="ctr"/>
          <a:lstStyle>
            <a:lvl1pPr algn="r" defTabSz="825500">
              <a:lnSpc>
                <a:spcPct val="100000"/>
              </a:lnSpc>
              <a:defRPr b="0" cap="all" spc="0" sz="8000">
                <a:solidFill>
                  <a:srgbClr val="26557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</p:spPr>
        <p:txBody>
          <a:bodyPr/>
          <a:lstStyle>
            <a:lvl1pPr defTabSz="825500">
              <a:defRPr sz="2400">
                <a:solidFill>
                  <a:srgbClr val="53535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Merki_langt copy 2.png" descr="Merki_langt copy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00465" y="4196034"/>
            <a:ext cx="12783070" cy="2009783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itle Text"/>
          <p:cNvSpPr txBox="1"/>
          <p:nvPr>
            <p:ph type="title"/>
          </p:nvPr>
        </p:nvSpPr>
        <p:spPr>
          <a:xfrm>
            <a:off x="666750" y="4104832"/>
            <a:ext cx="23050500" cy="4559301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100000"/>
              </a:lnSpc>
              <a:defRPr b="0" spc="0" sz="5200">
                <a:solidFill>
                  <a:srgbClr val="26557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8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</p:spPr>
        <p:txBody>
          <a:bodyPr/>
          <a:lstStyle>
            <a:lvl1pPr defTabSz="825500">
              <a:defRPr sz="2400">
                <a:solidFill>
                  <a:srgbClr val="53535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Kennarar:…"/>
          <p:cNvSpPr txBox="1"/>
          <p:nvPr>
            <p:ph type="title"/>
          </p:nvPr>
        </p:nvSpPr>
        <p:spPr>
          <a:xfrm>
            <a:off x="666750" y="3263037"/>
            <a:ext cx="23050500" cy="5274240"/>
          </a:xfrm>
          <a:prstGeom prst="rect">
            <a:avLst/>
          </a:prstGeom>
        </p:spPr>
        <p:txBody>
          <a:bodyPr/>
          <a:lstStyle/>
          <a:p>
            <a:pPr/>
            <a:r>
              <a:t>Kennarar: </a:t>
            </a:r>
          </a:p>
          <a:p>
            <a:pPr/>
            <a:r>
              <a:t>Dagný Rut Haraldsdóttir og Lilja Bjarnadóttir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iginleikar sáttamiðla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Eiginleikar sáttamiðlara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Eiginleikar sáttamiðla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Eiginleikar sáttamiðlara</a:t>
            </a:r>
          </a:p>
        </p:txBody>
      </p:sp>
      <p:sp>
        <p:nvSpPr>
          <p:cNvPr id="182" name="Sáttamiðlarar þurfa að búa yfir ákveðnum eiginleikum, ekki endilega meðfæddir heldur eitthvað sem þarf að tileinka sér, t.d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6691" indent="-456691" defTabSz="511809">
              <a:spcBef>
                <a:spcPts val="4000"/>
              </a:spcBef>
              <a:defRPr sz="4340"/>
            </a:pPr>
            <a:r>
              <a:t>Sáttamiðlarar þurfa að búa yfir ákveðnum eiginleikum, ekki endilega meðfæddir heldur eitthvað sem þarf að tileinka sér, t.d.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Árvekni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Þolinmæði 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Áreiðanleiki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Hlutlægni og sjálfsstjórn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Aðlögunarhæfni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Þrautseigja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Framkoma</a:t>
            </a:r>
          </a:p>
          <a:p>
            <a:pPr lvl="1" marL="913383" indent="-456691" defTabSz="511809">
              <a:spcBef>
                <a:spcPts val="2100"/>
              </a:spcBef>
              <a:defRPr sz="3658"/>
            </a:pPr>
            <a:r>
              <a:t>Frumkvæði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Árvekn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Árvekni  </a:t>
            </a:r>
          </a:p>
        </p:txBody>
      </p:sp>
      <p:sp>
        <p:nvSpPr>
          <p:cNvPr id="185" name="Sáttamiðlari er með marga bolta í loftinu í ein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Sáttamiðlari er með marga bolta í loftinu í einu</a:t>
            </a:r>
          </a:p>
          <a:p>
            <a:pPr/>
            <a:r>
              <a:t>Þarf að meta hvað sagt er, hvernig það er sagt, geta lesið líkamstjáningu aðila og um leið lagt mat á upplýsingarnar sem fram koma. </a:t>
            </a:r>
          </a:p>
          <a:p>
            <a:pPr/>
            <a:r>
              <a:t>Þarf að geta lagt mat á stemninguna (read the room)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Þolinmæð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Þolinmæði  </a:t>
            </a:r>
          </a:p>
        </p:txBody>
      </p:sp>
      <p:sp>
        <p:nvSpPr>
          <p:cNvPr id="188" name="Þolinmæði og háttvísi til að skapa og viðhalda tengslum milli sín og aðilanna og auka þannig árangur ferlisin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Þolinmæði og háttvísi til að skapa og viðhalda tengslum milli sín og aðilanna og auka þannig árangur ferlisins</a:t>
            </a:r>
          </a:p>
          <a:p>
            <a:pPr/>
            <a:r>
              <a:t>Óþolinmæði gæti valdið því að:</a:t>
            </a:r>
          </a:p>
          <a:p>
            <a:pPr lvl="1"/>
            <a:r>
              <a:t>aðili gæti haldið að ef hann svari ekki muni sáttamiðlarinn gefast upp og ferlinu þannig ljúka </a:t>
            </a:r>
          </a:p>
          <a:p>
            <a:pPr lvl="1"/>
            <a:r>
              <a:t>aðilar missi virðingu fyrir sáttamiðlaranum og þar með dragi úr hlutverki hans og skilvirkni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Áreiðanleik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Áreiðanleiki </a:t>
            </a:r>
          </a:p>
        </p:txBody>
      </p:sp>
      <p:sp>
        <p:nvSpPr>
          <p:cNvPr id="191" name="Sáttamiðlari verður að gefa skýra og nákvæma mynd af sér sem sáttamiðlara og nákvæmt mat á getu sinni á því sviði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1377" indent="-611377" defTabSz="685165">
              <a:spcBef>
                <a:spcPts val="5300"/>
              </a:spcBef>
              <a:defRPr sz="5312"/>
            </a:pPr>
            <a:r>
              <a:t>Sáttamiðlari verður að gefa skýra og nákvæma mynd af sér sem sáttamiðlara og nákvæmt mat á getu sinni á því sviði.</a:t>
            </a:r>
          </a:p>
          <a:p>
            <a:pPr marL="611377" indent="-611377" defTabSz="685165">
              <a:spcBef>
                <a:spcPts val="5300"/>
              </a:spcBef>
              <a:defRPr sz="5312"/>
            </a:pPr>
            <a:r>
              <a:t>Geta greint frá flóknum aðstæðum og hugtökum á skýran hátt</a:t>
            </a:r>
          </a:p>
          <a:p>
            <a:pPr marL="611377" indent="-611377" defTabSz="685165">
              <a:spcBef>
                <a:spcPts val="5300"/>
              </a:spcBef>
              <a:defRPr sz="5312"/>
            </a:pPr>
            <a:r>
              <a:t>Viðahalda trúverðugleikanum</a:t>
            </a:r>
          </a:p>
          <a:p>
            <a:pPr marL="611377" indent="-611377" defTabSz="685165">
              <a:spcBef>
                <a:spcPts val="5300"/>
              </a:spcBef>
              <a:defRPr sz="5312"/>
            </a:pPr>
            <a:r>
              <a:t>Trúverðugur og samkvæmur sjálfum sér</a:t>
            </a:r>
          </a:p>
          <a:p>
            <a:pPr marL="611377" indent="-611377" defTabSz="685165">
              <a:spcBef>
                <a:spcPts val="5300"/>
              </a:spcBef>
              <a:defRPr sz="5312"/>
            </a:pPr>
            <a:r>
              <a:t>Standa við þau loforð sem gefin eru – aldrei lofa því sem ekki er hægt að standa við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Hlutlægni og sjálfsstjór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Hlutlægni og sjálfsstjórn </a:t>
            </a:r>
          </a:p>
        </p:txBody>
      </p:sp>
      <p:sp>
        <p:nvSpPr>
          <p:cNvPr id="194" name="Sáttamiðlari verður að vera alveg hlutlægur þegar meta skal upplýsingar frá aðil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36599" indent="-736599">
              <a:defRPr sz="7000"/>
            </a:pPr>
            <a:r>
              <a:t>Sáttamiðlari verður að vera alveg hlutlægur þegar meta skal upplýsingar frá aðilum</a:t>
            </a:r>
          </a:p>
          <a:p>
            <a:pPr marL="736599" indent="-736599">
              <a:defRPr sz="7000"/>
            </a:pPr>
            <a:r>
              <a:t>Sjálfsstjórn – sáttamiðlari getur ekki misst sig í reiði eða pirring </a:t>
            </a:r>
          </a:p>
          <a:p>
            <a:pPr marL="736599" indent="-736599">
              <a:defRPr sz="7000"/>
            </a:pPr>
            <a:r>
              <a:t>Sáttamiðlari getur ekki verið tilfinningalega tengdur aðilum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Aðlögunarhæfn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Aðlögunarhæfni </a:t>
            </a:r>
          </a:p>
        </p:txBody>
      </p:sp>
      <p:sp>
        <p:nvSpPr>
          <p:cNvPr id="197" name="Laga sig að aðstæðum hverju sinni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4012" indent="-604012" defTabSz="676909">
              <a:spcBef>
                <a:spcPts val="5300"/>
              </a:spcBef>
              <a:defRPr sz="5248"/>
            </a:pPr>
            <a:r>
              <a:t>Laga sig að aðstæðum hverju sinni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Aðstöðu, umhverfi, tempói og menningu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Laga sig að hinum ýmsu persónuleikum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Eru aðilar háværir, fyrirferðamiklir, orkufrekir, feimnir…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Geta sett sig í spor aðila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Þannig má breyta nálguninni og þeirri spurningatækni sem beita á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Þrautseigj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Þrautseigja </a:t>
            </a:r>
          </a:p>
        </p:txBody>
      </p:sp>
      <p:sp>
        <p:nvSpPr>
          <p:cNvPr id="200" name="Þrautseigja getur skilið á milli þess að vera góður eða mjög góður sáttamiðlari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Þrautseigja getur skilið á milli þess að vera góður eða mjög góður sáttamiðlari.</a:t>
            </a:r>
          </a:p>
          <a:p>
            <a:pPr/>
            <a:r>
              <a:t>Ef sáttamiðlari er fljótur að gefast upp þegar á móti blæs, þegar hann mætir andstöðu, litlum samstarfsvilja eða öðrum erfiðleikum, er hann ólíklegri til að ná fram góðum upplýsingum eða ná fram farsælli niðurstöðu hjá aðilum.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Framkom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Framkoma </a:t>
            </a:r>
          </a:p>
        </p:txBody>
      </p:sp>
      <p:sp>
        <p:nvSpPr>
          <p:cNvPr id="203" name="Útlit og framkoma – skiptir máli varðandi viðhorf aðil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Útlit og framkoma – skiptir máli varðandi viðhorf aðila</a:t>
            </a:r>
          </a:p>
          <a:p>
            <a:pPr/>
            <a:r>
              <a:t>Fagleg og örugg framkoma hefur jákvæð áhrif</a:t>
            </a:r>
          </a:p>
          <a:p>
            <a:pPr/>
            <a:r>
              <a:t>Ef sáttmiðlari sýnir sanngirni, öryggi og skilvirkni munu aðilar reynast samvinnuþýðari og móttækilegri fyrir spurningum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Frumkvæð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Frumkvæði </a:t>
            </a:r>
          </a:p>
        </p:txBody>
      </p:sp>
      <p:sp>
        <p:nvSpPr>
          <p:cNvPr id="206" name="Lykillinn þegar þarf að ná fram mikilvægum upplýsing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Lykillinn þegar þarf að ná fram mikilvægum upplýsingum</a:t>
            </a:r>
          </a:p>
          <a:p>
            <a:pPr/>
            <a:r>
              <a:t>Þarf að halda því á öllum stigum</a:t>
            </a:r>
          </a:p>
          <a:p>
            <a:pPr/>
            <a:r>
              <a:t>Gera sér grein fyrir hverju skuli ná fram og hvernig það verði gert.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Afhverju þessir eiginleikar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Afhverju þessir eiginleikar? </a:t>
            </a:r>
          </a:p>
        </p:txBody>
      </p:sp>
      <p:sp>
        <p:nvSpPr>
          <p:cNvPr id="209" name="Sáttamiðlari þarf að geta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Sáttamiðlari þarf að geta:</a:t>
            </a:r>
          </a:p>
          <a:p>
            <a:pPr lvl="1"/>
            <a:r>
              <a:t>Sýnt stuðning</a:t>
            </a:r>
          </a:p>
          <a:p>
            <a:pPr lvl="1"/>
            <a:r>
              <a:t>Samkennd</a:t>
            </a:r>
          </a:p>
          <a:p>
            <a:pPr lvl="1"/>
            <a:r>
              <a:t>Sett tóninn</a:t>
            </a:r>
          </a:p>
          <a:p>
            <a:pPr lvl="1"/>
            <a:r>
              <a:t>Veitt athygli</a:t>
            </a:r>
          </a:p>
          <a:p>
            <a:pPr lvl="1"/>
            <a:r>
              <a:t>Veitt viðurkenningu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tuðningur við málsaði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Stuðningur við málsaðila </a:t>
            </a:r>
          </a:p>
        </p:txBody>
      </p:sp>
      <p:sp>
        <p:nvSpPr>
          <p:cNvPr id="212" name="Hlusta vandlega með einlægum áhug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Hlusta vandlega með einlægum áhuga</a:t>
            </a:r>
          </a:p>
          <a:p>
            <a:pPr/>
            <a:r>
              <a:t>Vera þolinmóð/ur og gefa málsaðilum þann tíma er þarf</a:t>
            </a:r>
          </a:p>
          <a:p>
            <a:pPr/>
            <a:r>
              <a:t>Sýna aðilum, og tilfinningum þeirra, virðingu</a:t>
            </a:r>
          </a:p>
          <a:p>
            <a:pPr/>
            <a:r>
              <a:t>Koma í veg fyrir fjandsamleg samskipti</a:t>
            </a:r>
          </a:p>
          <a:p>
            <a:pPr/>
            <a:r>
              <a:t>Leyfa þeim að vera þau sjálf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amken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Samkennd </a:t>
            </a:r>
          </a:p>
        </p:txBody>
      </p:sp>
      <p:sp>
        <p:nvSpPr>
          <p:cNvPr id="215" name="Það sem sáttamiðlari verður alltaf að gera er að sýna samkennd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Það sem sáttamiðlari verður alltaf að gera er að sýna samkennd!</a:t>
            </a:r>
          </a:p>
          <a:p>
            <a:pPr lvl="1"/>
            <a:r>
              <a:t>ekki það sama og vorkunn eða meðaumkun</a:t>
            </a:r>
          </a:p>
          <a:p>
            <a:pPr lvl="1"/>
            <a:r>
              <a:t>virða og viðurkenna tilfinningar annarra og sýna þeim skilning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Að setja tóninn..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Að setja tóninn... </a:t>
            </a:r>
          </a:p>
        </p:txBody>
      </p:sp>
      <p:sp>
        <p:nvSpPr>
          <p:cNvPr id="218" name="Sýna umhyggjusemi, sjálfsöryggi og áhug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Sýna umhyggjusemi, sjálfsöryggi og áhuga</a:t>
            </a:r>
          </a:p>
          <a:p>
            <a:pPr/>
            <a:r>
              <a:t>Vera jákvæður</a:t>
            </a:r>
          </a:p>
          <a:p>
            <a:pPr/>
            <a:r>
              <a:t>Stilla af hraða og hljóðstyrk!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Athygl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Athygli </a:t>
            </a:r>
          </a:p>
        </p:txBody>
      </p:sp>
      <p:sp>
        <p:nvSpPr>
          <p:cNvPr id="221" name="Hlusta til þess að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Hlusta til þess að: </a:t>
            </a:r>
          </a:p>
          <a:p>
            <a:pPr lvl="1"/>
            <a:r>
              <a:t>mynda tengingu</a:t>
            </a:r>
          </a:p>
          <a:p>
            <a:pPr lvl="1"/>
            <a:r>
              <a:t>skilja þeirra (hugar)heim</a:t>
            </a:r>
          </a:p>
          <a:p>
            <a:pPr lvl="1"/>
            <a:r>
              <a:t>sýna umhyggju án hlutdrægni og gagnrýni</a:t>
            </a:r>
          </a:p>
          <a:p>
            <a:pPr lvl="1"/>
            <a:r>
              <a:t>ýta aðilum í átt að samvinnu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Viðurken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Viðurkenning </a:t>
            </a:r>
          </a:p>
        </p:txBody>
      </p:sp>
      <p:sp>
        <p:nvSpPr>
          <p:cNvPr id="224" name="Að sýna það að hafa skilið kjarnann í því sem aðilar hafa upplifað, hverju þeir vilja ná fram og hvernig þeim líði - án þess þó að dæma þá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Að sýna það að hafa skilið kjarnann í því sem aðilar hafa upplifað, hverju þeir vilja ná fram og hvernig þeim líði - án þess þó að dæma þá.</a:t>
            </a:r>
          </a:p>
          <a:p>
            <a:pPr/>
            <a:r>
              <a:t>Endurtaka eða umorða það sem málsaðili segir og nota tilfinningarnar sem þeir upplifa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Hinar ýmsu þarfi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Hinar ýmsu þarfir </a:t>
            </a:r>
          </a:p>
        </p:txBody>
      </p:sp>
      <p:sp>
        <p:nvSpPr>
          <p:cNvPr id="227" name="Pásu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8254" indent="-508254" defTabSz="569594">
              <a:spcBef>
                <a:spcPts val="4400"/>
              </a:spcBef>
              <a:defRPr sz="4416"/>
            </a:pPr>
            <a:r>
              <a:t>Pásur</a:t>
            </a:r>
          </a:p>
          <a:p>
            <a:pPr marL="508254" indent="-508254" defTabSz="569594">
              <a:spcBef>
                <a:spcPts val="4400"/>
              </a:spcBef>
              <a:defRPr sz="4416"/>
            </a:pPr>
            <a:r>
              <a:t>Drykkir, snarl, þurrkur</a:t>
            </a:r>
          </a:p>
          <a:p>
            <a:pPr marL="508254" indent="-508254" defTabSz="569594">
              <a:spcBef>
                <a:spcPts val="4400"/>
              </a:spcBef>
              <a:defRPr sz="4416"/>
            </a:pPr>
            <a:r>
              <a:t>Uppstilling borð og stóla, hitastig herbergisins ofl. </a:t>
            </a:r>
          </a:p>
          <a:p>
            <a:pPr marL="508254" indent="-508254" defTabSz="569594">
              <a:spcBef>
                <a:spcPts val="4400"/>
              </a:spcBef>
              <a:defRPr sz="4416"/>
            </a:pPr>
            <a:r>
              <a:t>Sértækar þarfir</a:t>
            </a:r>
          </a:p>
          <a:p>
            <a:pPr marL="508254" indent="-508254" defTabSz="569594">
              <a:spcBef>
                <a:spcPts val="4400"/>
              </a:spcBef>
              <a:defRPr sz="4416"/>
            </a:pPr>
            <a:r>
              <a:t>Úthald</a:t>
            </a:r>
          </a:p>
          <a:p>
            <a:pPr marL="508254" indent="-508254" defTabSz="569594">
              <a:spcBef>
                <a:spcPts val="4400"/>
              </a:spcBef>
              <a:defRPr sz="4416"/>
            </a:pPr>
            <a:r>
              <a:t>Aðgengi</a:t>
            </a:r>
          </a:p>
          <a:p>
            <a:pPr marL="508254" indent="-508254" defTabSz="569594">
              <a:spcBef>
                <a:spcPts val="4400"/>
              </a:spcBef>
              <a:defRPr sz="4416"/>
            </a:pPr>
            <a:r>
              <a:t>Athygli / athyglisbrestur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Hinir ýmsu þætti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Hinir ýmsu þættir </a:t>
            </a:r>
          </a:p>
        </p:txBody>
      </p:sp>
      <p:sp>
        <p:nvSpPr>
          <p:cNvPr id="230" name="Tungumá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8299" indent="-368299" defTabSz="412750">
              <a:spcBef>
                <a:spcPts val="3200"/>
              </a:spcBef>
              <a:defRPr sz="3500"/>
            </a:pPr>
            <a:r>
              <a:t>Tungumál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tala aðilar sama tungumál? 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annar aðili með annað móðurmál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túlkur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Sjálfsmynd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gera sér grein fyrir hvernig fólk skilgreinir sig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finna hvað er sameiginlegt 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Menning</a:t>
            </a:r>
          </a:p>
          <a:p>
            <a:pPr marL="368299" indent="-368299" defTabSz="412750">
              <a:spcBef>
                <a:spcPts val="3200"/>
              </a:spcBef>
              <a:defRPr sz="3500"/>
            </a:pPr>
            <a:r>
              <a:t>mismunandi þjóðerni eða landssvæði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Allir eiga e-ð sameiginleg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Allir eiga e-ð sameiginlegt </a:t>
            </a:r>
          </a:p>
        </p:txBody>
      </p:sp>
      <p:sp>
        <p:nvSpPr>
          <p:cNvPr id="233" name="Aðilum gengur betur að tala saman þegar þeir hafa eitthvað sameiginlegt til að byggja á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68" indent="-721868" defTabSz="808990">
              <a:spcBef>
                <a:spcPts val="6300"/>
              </a:spcBef>
              <a:defRPr sz="6272"/>
            </a:pP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Aðilum gengur betur að tala saman þegar þeir hafa eitthvað sameiginlegt til að byggja á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Getur verið allt frá því að tilheyra sama hópi, vera á sama aldri, eiga að glíma við svipuð vandamál eða að aðilar lifi eftir svipuðum gildum.</a:t>
            </a:r>
          </a:p>
          <a:p>
            <a:pPr marL="721868" indent="-721868" defTabSz="808990">
              <a:spcBef>
                <a:spcPts val="6300"/>
              </a:spcBef>
              <a:defRPr sz="6272"/>
            </a:pPr>
            <a:r>
              <a:t>Íslendingar mjög sterkir í þessum leik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lfinningagreind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Tilfinningagreind </a:t>
            </a:r>
          </a:p>
          <a:p>
            <a:pPr/>
            <a:r>
              <a:t>(emotional intelligence) </a:t>
            </a:r>
          </a:p>
        </p:txBody>
      </p:sp>
      <p:sp>
        <p:nvSpPr>
          <p:cNvPr id="236" name="Snýst um að vera meðvitaður um eigin tilfinningar, ákvarðanir okkar um að stjórna þeim, félagsfærni, samkennd og hvatningu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9862" indent="-419862" defTabSz="470534">
              <a:spcBef>
                <a:spcPts val="3700"/>
              </a:spcBef>
              <a:defRPr sz="3648"/>
            </a:pPr>
            <a:r>
              <a:t>Snýst um að vera meðvitaður um eigin tilfinningar, ákvarðanir okkar um að stjórna þeim, félagsfærni, samkennd og hvatningu. 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Persónuleiki skiptir miklu máli – er þó ekki ákvarðandi þáttur.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5 eiginleikar sem tilfinningagreindir aðilar búa yfir: 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Sjálfsvitund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Sjálfsstjórn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Samskiptahæfileikar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Samkennd </a:t>
            </a:r>
          </a:p>
          <a:p>
            <a:pPr marL="419862" indent="-419862" defTabSz="470534">
              <a:spcBef>
                <a:spcPts val="3700"/>
              </a:spcBef>
              <a:defRPr sz="3648"/>
            </a:pPr>
            <a:r>
              <a:t>Hvatning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Kostir tilfinningagreind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Kostir tilfinningagreindar </a:t>
            </a:r>
          </a:p>
        </p:txBody>
      </p:sp>
      <p:sp>
        <p:nvSpPr>
          <p:cNvPr id="239" name="Að vera meðvitaður um eigin tilfinninga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4012" indent="-604012" defTabSz="676909">
              <a:spcBef>
                <a:spcPts val="5300"/>
              </a:spcBef>
              <a:defRPr sz="5248"/>
            </a:pPr>
            <a:r>
              <a:t>Að vera meðvitaður um eigin tilfinningar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Geta stjórna hvatvísri hegðun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Vera betri í átakastjórnun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Betri samskiptahæfileikar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Betri skilningur á öðru fólki</a:t>
            </a:r>
          </a:p>
          <a:p>
            <a:pPr marL="604012" indent="-604012" defTabSz="676909">
              <a:spcBef>
                <a:spcPts val="5300"/>
              </a:spcBef>
              <a:defRPr sz="5248"/>
            </a:pPr>
            <a:r>
              <a:t>Betri stjórnunarhæfileikar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