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.jpeg" ContentType="image/jpeg"/>
  <Override PartName="/ppt/media/image2.jpeg" ContentType="image/jpeg"/>
  <Override PartName="/ppt/media/image3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0" name="Shape 16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erki_langt copy 2.png" descr="Merki_langt copy 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00465" y="4196034"/>
            <a:ext cx="12783070" cy="200978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itle Text"/>
          <p:cNvSpPr txBox="1"/>
          <p:nvPr>
            <p:ph type="title"/>
          </p:nvPr>
        </p:nvSpPr>
        <p:spPr>
          <a:xfrm>
            <a:off x="666750" y="4104832"/>
            <a:ext cx="23050500" cy="4559301"/>
          </a:xfrm>
          <a:prstGeom prst="rect">
            <a:avLst/>
          </a:prstGeom>
        </p:spPr>
        <p:txBody>
          <a:bodyPr anchor="b"/>
          <a:lstStyle>
            <a:lvl1pPr>
              <a:defRPr cap="none" sz="5200"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4280774" y="-1688429"/>
            <a:ext cx="15829857" cy="11849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2387600" y="9728200"/>
            <a:ext cx="19621500" cy="1803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2387600" y="11518900"/>
            <a:ext cx="19621500" cy="1600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>
                <a:solidFill>
                  <a:srgbClr val="265573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>
                <a:solidFill>
                  <a:srgbClr val="265573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>
                <a:solidFill>
                  <a:srgbClr val="265573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>
                <a:solidFill>
                  <a:srgbClr val="265573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>
                <a:solidFill>
                  <a:srgbClr val="265573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r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673100" y="4572000"/>
            <a:ext cx="23050500" cy="4559300"/>
          </a:xfrm>
          <a:prstGeom prst="rect">
            <a:avLst/>
          </a:prstGeom>
        </p:spPr>
        <p:txBody>
          <a:bodyPr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10590462" y="1511300"/>
            <a:ext cx="13644824" cy="1212873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673100" y="1435100"/>
            <a:ext cx="11049000" cy="5461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673100" y="6870700"/>
            <a:ext cx="11049000" cy="5461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>
                <a:solidFill>
                  <a:srgbClr val="265573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>
                <a:solidFill>
                  <a:srgbClr val="265573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>
                <a:solidFill>
                  <a:srgbClr val="265573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>
                <a:solidFill>
                  <a:srgbClr val="265573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>
                <a:solidFill>
                  <a:srgbClr val="265573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gradFill flip="none" rotWithShape="1">
          <a:gsLst>
            <a:gs pos="0">
              <a:srgbClr val="ECECEC"/>
            </a:gs>
            <a:gs pos="100000">
              <a:srgbClr val="ECECEC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>
            <a:lvl1pPr marL="736600" indent="-736600">
              <a:lnSpc>
                <a:spcPct val="120000"/>
              </a:lnSpc>
              <a:spcBef>
                <a:spcPts val="6500"/>
              </a:spcBef>
              <a:buClr>
                <a:srgbClr val="ECA350"/>
              </a:buClr>
              <a:buSzPct val="80000"/>
              <a:buChar char="✓"/>
              <a:defRPr sz="6400">
                <a:solidFill>
                  <a:srgbClr val="265573"/>
                </a:solidFill>
              </a:defRPr>
            </a:lvl1pPr>
            <a:lvl2pPr marL="1473200" indent="-7366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defRPr sz="5500">
                <a:solidFill>
                  <a:srgbClr val="265573"/>
                </a:solidFill>
              </a:defRPr>
            </a:lvl2pPr>
            <a:lvl3pPr marL="2209800" indent="-7366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buSzPct val="80000"/>
              <a:defRPr sz="5500">
                <a:solidFill>
                  <a:srgbClr val="265573"/>
                </a:solidFill>
              </a:defRPr>
            </a:lvl3pPr>
            <a:lvl4pPr marL="2946400" indent="-7366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defRPr sz="5500">
                <a:solidFill>
                  <a:srgbClr val="265573"/>
                </a:solidFill>
              </a:defRPr>
            </a:lvl4pPr>
            <a:lvl5pPr marL="3683000" indent="-7366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defRPr sz="5500">
                <a:solidFill>
                  <a:srgbClr val="265573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21"/>
          </p:nvPr>
        </p:nvSpPr>
        <p:spPr>
          <a:xfrm>
            <a:off x="11814854" y="3230211"/>
            <a:ext cx="11753235" cy="104473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673100" y="3835400"/>
            <a:ext cx="11049000" cy="8864600"/>
          </a:xfrm>
          <a:prstGeom prst="rect">
            <a:avLst/>
          </a:prstGeom>
        </p:spPr>
        <p:txBody>
          <a:bodyPr/>
          <a:lstStyle>
            <a:lvl1pPr>
              <a:spcBef>
                <a:spcPts val="5000"/>
              </a:spcBef>
              <a:buClr>
                <a:srgbClr val="ECA350"/>
              </a:buClr>
              <a:buSzPct val="80000"/>
              <a:buChar char="✓"/>
              <a:defRPr sz="5500">
                <a:solidFill>
                  <a:srgbClr val="265573"/>
                </a:solidFill>
              </a:defRPr>
            </a:lvl1pPr>
            <a:lvl2pPr>
              <a:spcBef>
                <a:spcPts val="4500"/>
              </a:spcBef>
              <a:buClr>
                <a:srgbClr val="ECA350"/>
              </a:buClr>
              <a:defRPr>
                <a:solidFill>
                  <a:srgbClr val="265573"/>
                </a:solidFill>
              </a:defRPr>
            </a:lvl2pPr>
            <a:lvl3pPr>
              <a:spcBef>
                <a:spcPts val="4500"/>
              </a:spcBef>
              <a:buClr>
                <a:srgbClr val="ECA350"/>
              </a:buClr>
              <a:buSzPct val="70000"/>
              <a:buChar char="✓"/>
              <a:defRPr>
                <a:solidFill>
                  <a:srgbClr val="265573"/>
                </a:solidFill>
              </a:defRPr>
            </a:lvl3pPr>
            <a:lvl4pPr>
              <a:spcBef>
                <a:spcPts val="4500"/>
              </a:spcBef>
              <a:buClr>
                <a:srgbClr val="ECA350"/>
              </a:buClr>
              <a:defRPr>
                <a:solidFill>
                  <a:srgbClr val="265573"/>
                </a:solidFill>
              </a:defRPr>
            </a:lvl4pPr>
            <a:lvl5pPr>
              <a:spcBef>
                <a:spcPts val="4500"/>
              </a:spcBef>
              <a:buClr>
                <a:srgbClr val="ECA350"/>
              </a:buClr>
              <a:buSzPct val="65000"/>
              <a:buChar char="✓"/>
              <a:defRPr>
                <a:solidFill>
                  <a:srgbClr val="265573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1435100" y="1402410"/>
            <a:ext cx="21501100" cy="11221390"/>
          </a:xfrm>
          <a:prstGeom prst="rect">
            <a:avLst/>
          </a:prstGeom>
        </p:spPr>
        <p:txBody>
          <a:bodyPr anchor="t"/>
          <a:lstStyle>
            <a:lvl1pPr marL="736600" indent="-736600">
              <a:lnSpc>
                <a:spcPct val="120000"/>
              </a:lnSpc>
              <a:spcBef>
                <a:spcPts val="6500"/>
              </a:spcBef>
              <a:buClr>
                <a:srgbClr val="ECA350"/>
              </a:buClr>
              <a:buSzPct val="80000"/>
              <a:buChar char="✓"/>
              <a:defRPr sz="6400">
                <a:solidFill>
                  <a:srgbClr val="265573"/>
                </a:solidFill>
              </a:defRPr>
            </a:lvl1pPr>
            <a:lvl2pPr marL="1473200" indent="-7366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defRPr sz="5500">
                <a:solidFill>
                  <a:srgbClr val="265573"/>
                </a:solidFill>
              </a:defRPr>
            </a:lvl2pPr>
            <a:lvl3pPr marL="2209800" indent="-7366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buSzPct val="70000"/>
              <a:buChar char="✓"/>
              <a:defRPr sz="5500">
                <a:solidFill>
                  <a:srgbClr val="265573"/>
                </a:solidFill>
              </a:defRPr>
            </a:lvl3pPr>
            <a:lvl4pPr marL="2946400" indent="-7366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defRPr sz="5500">
                <a:solidFill>
                  <a:srgbClr val="265573"/>
                </a:solidFill>
              </a:defRPr>
            </a:lvl4pPr>
            <a:lvl5pPr marL="3683000" indent="-7366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buSzPct val="65000"/>
              <a:buChar char="✓"/>
              <a:defRPr sz="5500">
                <a:solidFill>
                  <a:srgbClr val="265573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2-033_1302x975.jpeg"/>
          <p:cNvSpPr/>
          <p:nvPr>
            <p:ph type="pic" sz="half" idx="21"/>
          </p:nvPr>
        </p:nvSpPr>
        <p:spPr>
          <a:xfrm>
            <a:off x="12407900" y="5715000"/>
            <a:ext cx="11023600" cy="8255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half" idx="22"/>
          </p:nvPr>
        </p:nvSpPr>
        <p:spPr>
          <a:xfrm>
            <a:off x="12420600" y="-673100"/>
            <a:ext cx="11023600" cy="8255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2-10-superquadro_1631x2178.jpeg"/>
          <p:cNvSpPr/>
          <p:nvPr>
            <p:ph type="pic" idx="23"/>
          </p:nvPr>
        </p:nvSpPr>
        <p:spPr>
          <a:xfrm>
            <a:off x="-825499" y="-2108200"/>
            <a:ext cx="13804901" cy="184432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2387600" y="8001000"/>
            <a:ext cx="19621500" cy="647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solidFill>
                  <a:srgbClr val="265573"/>
                </a:solidFill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2374900" y="5892800"/>
            <a:ext cx="19621500" cy="850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>
                <a:solidFill>
                  <a:srgbClr val="265573"/>
                </a:solidFill>
              </a:defRPr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xfrm>
            <a:off x="3548062" y="357187"/>
            <a:ext cx="17287876" cy="3429001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100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8" name="Body Level One…"/>
          <p:cNvSpPr txBox="1"/>
          <p:nvPr>
            <p:ph type="body" idx="1"/>
          </p:nvPr>
        </p:nvSpPr>
        <p:spPr>
          <a:xfrm>
            <a:off x="3548062" y="3839765"/>
            <a:ext cx="17287876" cy="8858251"/>
          </a:xfrm>
          <a:prstGeom prst="rect">
            <a:avLst/>
          </a:prstGeom>
        </p:spPr>
        <p:txBody>
          <a:bodyPr lIns="71437" tIns="71437" rIns="71437" bIns="71437" anchor="t"/>
          <a:lstStyle>
            <a:lvl1pPr marL="724452" indent="-724452" defTabSz="821531">
              <a:lnSpc>
                <a:spcPct val="120000"/>
              </a:lnSpc>
              <a:spcBef>
                <a:spcPts val="6400"/>
              </a:spcBef>
              <a:defRPr sz="6400"/>
            </a:lvl1pPr>
            <a:lvl2pPr marL="1245152" indent="-724452" defTabSz="821531">
              <a:lnSpc>
                <a:spcPct val="120000"/>
              </a:lnSpc>
              <a:spcBef>
                <a:spcPts val="6400"/>
              </a:spcBef>
              <a:defRPr sz="6400"/>
            </a:lvl2pPr>
            <a:lvl3pPr marL="1620961" indent="-579561" defTabSz="821531">
              <a:lnSpc>
                <a:spcPct val="120000"/>
              </a:lnSpc>
              <a:spcBef>
                <a:spcPts val="6400"/>
              </a:spcBef>
              <a:defRPr sz="6400"/>
            </a:lvl3pPr>
            <a:lvl4pPr marL="2286552" indent="-724452" defTabSz="821531">
              <a:lnSpc>
                <a:spcPct val="120000"/>
              </a:lnSpc>
              <a:spcBef>
                <a:spcPts val="6400"/>
              </a:spcBef>
              <a:defRPr sz="6400"/>
            </a:lvl4pPr>
            <a:lvl5pPr marL="2807252" indent="-724452" defTabSz="821531">
              <a:lnSpc>
                <a:spcPct val="120000"/>
              </a:lnSpc>
              <a:spcBef>
                <a:spcPts val="6400"/>
              </a:spcBef>
              <a:defRPr sz="6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xfrm>
            <a:off x="11952882" y="13038931"/>
            <a:ext cx="460376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r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/>
          <p:nvPr>
            <p:ph type="title"/>
          </p:nvPr>
        </p:nvSpPr>
        <p:spPr>
          <a:xfrm>
            <a:off x="3548062" y="4572000"/>
            <a:ext cx="17287876" cy="4554141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100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1952882" y="13038931"/>
            <a:ext cx="460376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Text"/>
          <p:cNvSpPr txBox="1"/>
          <p:nvPr>
            <p:ph type="title"/>
          </p:nvPr>
        </p:nvSpPr>
        <p:spPr>
          <a:xfrm>
            <a:off x="3548062" y="2875359"/>
            <a:ext cx="17287876" cy="4554141"/>
          </a:xfrm>
          <a:prstGeom prst="rect">
            <a:avLst/>
          </a:prstGeom>
        </p:spPr>
        <p:txBody>
          <a:bodyPr lIns="71437" tIns="71437" rIns="71437" bIns="71437" anchor="b"/>
          <a:lstStyle>
            <a:lvl1pPr defTabSz="821531">
              <a:defRPr sz="100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5" name="Body Level One…"/>
          <p:cNvSpPr txBox="1"/>
          <p:nvPr>
            <p:ph type="body" sz="quarter" idx="1"/>
          </p:nvPr>
        </p:nvSpPr>
        <p:spPr>
          <a:xfrm>
            <a:off x="3548062" y="7411640"/>
            <a:ext cx="17287876" cy="1821657"/>
          </a:xfrm>
          <a:prstGeom prst="rect">
            <a:avLst/>
          </a:prstGeom>
        </p:spPr>
        <p:txBody>
          <a:bodyPr lIns="71437" tIns="71437" rIns="71437" bIns="71437" anchor="t"/>
          <a:lstStyle>
            <a:lvl1pPr marL="0" indent="0" algn="ctr" defTabSz="821531">
              <a:spcBef>
                <a:spcPts val="0"/>
              </a:spcBef>
              <a:buClr>
                <a:srgbClr val="535353"/>
              </a:buClr>
              <a:buSzTx/>
              <a:buNone/>
            </a:lvl1pPr>
            <a:lvl2pPr marL="0" indent="0" algn="ctr" defTabSz="821531">
              <a:spcBef>
                <a:spcPts val="0"/>
              </a:spcBef>
              <a:buClr>
                <a:srgbClr val="535353"/>
              </a:buClr>
              <a:buSzTx/>
              <a:buNone/>
            </a:lvl2pPr>
            <a:lvl3pPr marL="0" indent="0" algn="ctr" defTabSz="821531">
              <a:spcBef>
                <a:spcPts val="0"/>
              </a:spcBef>
              <a:buClr>
                <a:srgbClr val="535353"/>
              </a:buClr>
              <a:buSzTx/>
              <a:buNone/>
            </a:lvl3pPr>
            <a:lvl4pPr marL="0" indent="0" algn="ctr" defTabSz="821531">
              <a:spcBef>
                <a:spcPts val="0"/>
              </a:spcBef>
              <a:buClr>
                <a:srgbClr val="535353"/>
              </a:buClr>
              <a:buSzTx/>
              <a:buNone/>
            </a:lvl4pPr>
            <a:lvl5pPr marL="0" indent="0" algn="ctr" defTabSz="821531">
              <a:spcBef>
                <a:spcPts val="0"/>
              </a:spcBef>
              <a:buClr>
                <a:srgbClr val="535353"/>
              </a:buClr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6" name="Slide Number"/>
          <p:cNvSpPr txBox="1"/>
          <p:nvPr>
            <p:ph type="sldNum" sz="quarter" idx="2"/>
          </p:nvPr>
        </p:nvSpPr>
        <p:spPr>
          <a:xfrm>
            <a:off x="11952882" y="13038931"/>
            <a:ext cx="460376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r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Text"/>
          <p:cNvSpPr txBox="1"/>
          <p:nvPr>
            <p:ph type="title"/>
          </p:nvPr>
        </p:nvSpPr>
        <p:spPr>
          <a:xfrm>
            <a:off x="3548062" y="4572000"/>
            <a:ext cx="17287876" cy="4554141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b="1" sz="6000">
                <a:solidFill>
                  <a:srgbClr val="535353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4" name="Slide Number"/>
          <p:cNvSpPr txBox="1"/>
          <p:nvPr>
            <p:ph type="sldNum" sz="quarter" idx="2"/>
          </p:nvPr>
        </p:nvSpPr>
        <p:spPr>
          <a:xfrm>
            <a:off x="11952882" y="13038931"/>
            <a:ext cx="460376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itle Text"/>
          <p:cNvSpPr txBox="1"/>
          <p:nvPr>
            <p:ph type="title"/>
          </p:nvPr>
        </p:nvSpPr>
        <p:spPr>
          <a:xfrm>
            <a:off x="3548062" y="357187"/>
            <a:ext cx="17287876" cy="3429001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b="1" sz="6000">
                <a:solidFill>
                  <a:srgbClr val="535353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2" name="Body Level One…"/>
          <p:cNvSpPr txBox="1"/>
          <p:nvPr>
            <p:ph type="body" idx="1"/>
          </p:nvPr>
        </p:nvSpPr>
        <p:spPr>
          <a:xfrm>
            <a:off x="3548062" y="3839765"/>
            <a:ext cx="17287876" cy="8858251"/>
          </a:xfrm>
          <a:prstGeom prst="rect">
            <a:avLst/>
          </a:prstGeom>
        </p:spPr>
        <p:txBody>
          <a:bodyPr lIns="71437" tIns="71437" rIns="71437" bIns="71437" anchor="t"/>
          <a:lstStyle>
            <a:lvl1pPr marL="724452" indent="-724452" defTabSz="821531">
              <a:lnSpc>
                <a:spcPct val="120000"/>
              </a:lnSpc>
              <a:spcBef>
                <a:spcPts val="2800"/>
              </a:spcBef>
              <a:defRPr sz="6400"/>
            </a:lvl1pPr>
            <a:lvl2pPr marL="1245152" indent="-724452" defTabSz="821531">
              <a:lnSpc>
                <a:spcPct val="120000"/>
              </a:lnSpc>
              <a:spcBef>
                <a:spcPts val="2800"/>
              </a:spcBef>
              <a:defRPr sz="6400"/>
            </a:lvl2pPr>
            <a:lvl3pPr marL="1765852" indent="-724452" defTabSz="821531">
              <a:lnSpc>
                <a:spcPct val="120000"/>
              </a:lnSpc>
              <a:spcBef>
                <a:spcPts val="2800"/>
              </a:spcBef>
              <a:defRPr sz="6400"/>
            </a:lvl3pPr>
            <a:lvl4pPr marL="2286552" indent="-724452" defTabSz="821531">
              <a:lnSpc>
                <a:spcPct val="120000"/>
              </a:lnSpc>
              <a:spcBef>
                <a:spcPts val="2800"/>
              </a:spcBef>
              <a:defRPr sz="6400"/>
            </a:lvl4pPr>
            <a:lvl5pPr marL="2807252" indent="-724452" defTabSz="821531">
              <a:lnSpc>
                <a:spcPct val="120000"/>
              </a:lnSpc>
              <a:spcBef>
                <a:spcPts val="2800"/>
              </a:spcBef>
              <a:defRPr sz="6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3" name="Slide Number"/>
          <p:cNvSpPr txBox="1"/>
          <p:nvPr>
            <p:ph type="sldNum" sz="quarter" idx="2"/>
          </p:nvPr>
        </p:nvSpPr>
        <p:spPr>
          <a:xfrm>
            <a:off x="11952882" y="13038931"/>
            <a:ext cx="460376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ECEC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73100" y="3835400"/>
            <a:ext cx="23050500" cy="886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76100" y="13081000"/>
            <a:ext cx="419100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000" u="none">
          <a:solidFill>
            <a:srgbClr val="265573"/>
          </a:solidFill>
          <a:uFillTx/>
          <a:latin typeface="+mj-lt"/>
          <a:ea typeface="+mj-ea"/>
          <a:cs typeface="+mj-cs"/>
          <a:sym typeface="Helvetica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000" u="none">
          <a:solidFill>
            <a:srgbClr val="265573"/>
          </a:solidFill>
          <a:uFillTx/>
          <a:latin typeface="+mj-lt"/>
          <a:ea typeface="+mj-ea"/>
          <a:cs typeface="+mj-cs"/>
          <a:sym typeface="Helvetica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000" u="none">
          <a:solidFill>
            <a:srgbClr val="265573"/>
          </a:solidFill>
          <a:uFillTx/>
          <a:latin typeface="+mj-lt"/>
          <a:ea typeface="+mj-ea"/>
          <a:cs typeface="+mj-cs"/>
          <a:sym typeface="Helvetica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000" u="none">
          <a:solidFill>
            <a:srgbClr val="265573"/>
          </a:solidFill>
          <a:uFillTx/>
          <a:latin typeface="+mj-lt"/>
          <a:ea typeface="+mj-ea"/>
          <a:cs typeface="+mj-cs"/>
          <a:sym typeface="Helvetica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000" u="none">
          <a:solidFill>
            <a:srgbClr val="265573"/>
          </a:solidFill>
          <a:uFillTx/>
          <a:latin typeface="+mj-lt"/>
          <a:ea typeface="+mj-ea"/>
          <a:cs typeface="+mj-cs"/>
          <a:sym typeface="Helvetica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000" u="none">
          <a:solidFill>
            <a:srgbClr val="265573"/>
          </a:solidFill>
          <a:uFillTx/>
          <a:latin typeface="+mj-lt"/>
          <a:ea typeface="+mj-ea"/>
          <a:cs typeface="+mj-cs"/>
          <a:sym typeface="Helvetica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000" u="none">
          <a:solidFill>
            <a:srgbClr val="265573"/>
          </a:solidFill>
          <a:uFillTx/>
          <a:latin typeface="+mj-lt"/>
          <a:ea typeface="+mj-ea"/>
          <a:cs typeface="+mj-cs"/>
          <a:sym typeface="Helvetica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000" u="none">
          <a:solidFill>
            <a:srgbClr val="265573"/>
          </a:solidFill>
          <a:uFillTx/>
          <a:latin typeface="+mj-lt"/>
          <a:ea typeface="+mj-ea"/>
          <a:cs typeface="+mj-cs"/>
          <a:sym typeface="Helvetica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000" u="none">
          <a:solidFill>
            <a:srgbClr val="265573"/>
          </a:solidFill>
          <a:uFillTx/>
          <a:latin typeface="+mj-lt"/>
          <a:ea typeface="+mj-ea"/>
          <a:cs typeface="+mj-cs"/>
          <a:sym typeface="Helvetica"/>
        </a:defRPr>
      </a:lvl9pPr>
    </p:titleStyle>
    <p:bodyStyle>
      <a:lvl1pPr marL="5842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11684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17526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23368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29210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35052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40894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46736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52578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Kennarar:…"/>
          <p:cNvSpPr txBox="1"/>
          <p:nvPr>
            <p:ph type="ctrTitle"/>
          </p:nvPr>
        </p:nvSpPr>
        <p:spPr>
          <a:xfrm>
            <a:off x="666750" y="3263037"/>
            <a:ext cx="23050500" cy="5274240"/>
          </a:xfrm>
          <a:prstGeom prst="rect">
            <a:avLst/>
          </a:prstGeom>
        </p:spPr>
        <p:txBody>
          <a:bodyPr/>
          <a:lstStyle/>
          <a:p>
            <a:pPr/>
            <a:r>
              <a:t>Kennarar: </a:t>
            </a:r>
          </a:p>
          <a:p>
            <a:pPr/>
            <a:r>
              <a:t>Dagný Rut Haraldsdóttir og Lilja Bjarnadóttir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Kostir og gallar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Kostir og gallar </a:t>
            </a:r>
          </a:p>
          <a:p>
            <a:pPr/>
            <a:r>
              <a:t>sáttamiðlunar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Kosti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Kostir </a:t>
            </a:r>
          </a:p>
        </p:txBody>
      </p:sp>
      <p:sp>
        <p:nvSpPr>
          <p:cNvPr id="167" name="Sparar tíma og pening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Sparar tíma og peninga</a:t>
            </a:r>
          </a:p>
          <a:p>
            <a:pPr/>
            <a:r>
              <a:t>Betri starfsandi og bætt samskipti</a:t>
            </a:r>
          </a:p>
          <a:p>
            <a:pPr/>
            <a:r>
              <a:t>Sambandið varðveitt</a:t>
            </a:r>
          </a:p>
          <a:p>
            <a:pPr/>
            <a:r>
              <a:t>Sveigjanlegt ferli </a:t>
            </a:r>
          </a:p>
          <a:p>
            <a:pPr/>
            <a:r>
              <a:t>Allt sem fer fram í sáttamiðlun er trúnaðarmál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9395" y="1989376"/>
            <a:ext cx="24502790" cy="89162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alla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Gallar </a:t>
            </a:r>
          </a:p>
        </p:txBody>
      </p:sp>
      <p:sp>
        <p:nvSpPr>
          <p:cNvPr id="172" name="Algjörlega háð sáttavilja aðila hvort það næst lausn í málinu, ólíkt gerðardómi eða dómstólum þar sem það kemur alltaf niðurstað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21868" indent="-721868" defTabSz="808990">
              <a:spcBef>
                <a:spcPts val="6300"/>
              </a:spcBef>
              <a:defRPr sz="6272"/>
            </a:pPr>
            <a:r>
              <a:t>Algjörlega háð sáttavilja aðila hvort það næst lausn í málinu, ólíkt gerðardómi eða dómstólum þar sem það kemur alltaf niðurstaða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Ef aðilar standa ekki við sáttina þarf að fara aðrar leiðir til að fá úrlausn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Hentar ekki í öllum málum 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Kostir, s.s. sveigjanlegt ferli, getur verið galli ef aðilar ná ekki samkomulagi um málsmeðferðina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Hvernig er hægt aðlaga sáttamiðlun að mismunandi aðstæðum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Hvernig er hægt aðlaga sáttamiðlun að mismunandi aðstæðum? </a:t>
            </a:r>
          </a:p>
        </p:txBody>
      </p:sp>
      <p:sp>
        <p:nvSpPr>
          <p:cNvPr id="175" name="Fjölskyldumá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Fjölskyldumál </a:t>
            </a:r>
          </a:p>
          <a:p>
            <a:pPr/>
            <a:r>
              <a:t>Fasteignamál</a:t>
            </a:r>
          </a:p>
          <a:p>
            <a:pPr/>
            <a:r>
              <a:t>Vinnustaðadeilur </a:t>
            </a:r>
          </a:p>
          <a:p>
            <a:pPr/>
            <a:r>
              <a:t>Sáttamiðlun með ólíkum aldurshópum (börn, unglingar, eldra fólk)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áttamiðlun í fjölskyldumálu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Sáttamiðlun í fjölskyldumálum </a:t>
            </a:r>
          </a:p>
        </p:txBody>
      </p:sp>
      <p:sp>
        <p:nvSpPr>
          <p:cNvPr id="178" name="Fleiri en einn sáttamiðlari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Fleiri en einn sáttamiðlari</a:t>
            </a:r>
          </a:p>
          <a:p>
            <a:pPr/>
            <a:r>
              <a:t>Mikið af tilfinningum</a:t>
            </a:r>
          </a:p>
          <a:p>
            <a:pPr/>
            <a:r>
              <a:t>Skilnaður / Sambúðarslit </a:t>
            </a:r>
          </a:p>
          <a:p>
            <a:pPr lvl="1"/>
            <a:r>
              <a:t>Sáttameðferð skylda ef það eru börn</a:t>
            </a:r>
          </a:p>
          <a:p>
            <a:pPr/>
            <a:r>
              <a:t>Erfðamál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áttamiðlun í fasteignamálu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Sáttamiðlun í fasteignamálum </a:t>
            </a:r>
          </a:p>
        </p:txBody>
      </p:sp>
      <p:sp>
        <p:nvSpPr>
          <p:cNvPr id="181" name="Mál sem svaraði e.t.v. ekki kostnaði að fara með fyrir dómstól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Mál sem svaraði e.t.v. ekki kostnaði að fara með fyrir dómstóla</a:t>
            </a:r>
          </a:p>
          <a:p>
            <a:pPr/>
            <a:r>
              <a:t>Stuttur tími skiptir miklu máli í fasteignamálum</a:t>
            </a:r>
          </a:p>
          <a:p>
            <a:pPr/>
            <a:r>
              <a:t>Leigusamningar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áttamiðlun í vinnustaðadeilu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Sáttamiðlun í vinnustaðadeilum</a:t>
            </a:r>
            <a:r>
              <a:rPr sz="12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84" name="Innanhús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8208" indent="-648208" defTabSz="726440">
              <a:spcBef>
                <a:spcPts val="5700"/>
              </a:spcBef>
              <a:defRPr sz="5632"/>
            </a:pPr>
            <a:r>
              <a:t>Innanhúss</a:t>
            </a:r>
          </a:p>
          <a:p>
            <a:pPr lvl="1" marL="1296416" indent="-648208" defTabSz="726440">
              <a:spcBef>
                <a:spcPts val="3000"/>
              </a:spcBef>
              <a:defRPr sz="4840"/>
            </a:pPr>
            <a:r>
              <a:t>Viðkvæm sambönd</a:t>
            </a:r>
          </a:p>
          <a:p>
            <a:pPr lvl="1" marL="1296416" indent="-648208" defTabSz="726440">
              <a:spcBef>
                <a:spcPts val="3000"/>
              </a:spcBef>
              <a:defRPr sz="4840"/>
            </a:pPr>
            <a:r>
              <a:t>Valdaójafnvægi (yfirmaður / undirmaður)</a:t>
            </a:r>
          </a:p>
          <a:p>
            <a:pPr lvl="1" marL="1296416" indent="-648208" defTabSz="726440">
              <a:spcBef>
                <a:spcPts val="3000"/>
              </a:spcBef>
              <a:defRPr sz="4840"/>
            </a:pPr>
            <a:r>
              <a:t>Valdsvið aðila</a:t>
            </a:r>
          </a:p>
          <a:p>
            <a:pPr lvl="1" marL="1296416" indent="-648208" defTabSz="726440">
              <a:spcBef>
                <a:spcPts val="3000"/>
              </a:spcBef>
              <a:defRPr sz="4840"/>
            </a:pPr>
            <a:r>
              <a:t>Afköst minnka</a:t>
            </a:r>
          </a:p>
          <a:p>
            <a:pPr marL="648208" indent="-648208" defTabSz="726440">
              <a:spcBef>
                <a:spcPts val="5700"/>
              </a:spcBef>
              <a:defRPr sz="5632"/>
            </a:pPr>
            <a:r>
              <a:t>Milli fyrirtækja eða stofnanna</a:t>
            </a:r>
          </a:p>
          <a:p>
            <a:pPr lvl="1" marL="1296416" indent="-648208" defTabSz="726440">
              <a:spcBef>
                <a:spcPts val="3000"/>
              </a:spcBef>
              <a:defRPr sz="4840"/>
            </a:pPr>
            <a:r>
              <a:t>Mikilvæg viðskiptasambönd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Mismunandi aldurshópar í sáttamiðlu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Mismunandi aldurshópar í sáttamiðlun</a:t>
            </a:r>
            <a:r>
              <a:rPr sz="12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87" name="Börn /unglingar…"/>
          <p:cNvSpPr txBox="1"/>
          <p:nvPr>
            <p:ph type="body" idx="1"/>
          </p:nvPr>
        </p:nvSpPr>
        <p:spPr>
          <a:xfrm>
            <a:off x="666750" y="3145878"/>
            <a:ext cx="23050500" cy="8864601"/>
          </a:xfrm>
          <a:prstGeom prst="rect">
            <a:avLst/>
          </a:prstGeom>
        </p:spPr>
        <p:txBody>
          <a:bodyPr/>
          <a:lstStyle/>
          <a:p>
            <a:pPr marL="522986" indent="-522986" defTabSz="586104">
              <a:spcBef>
                <a:spcPts val="4600"/>
              </a:spcBef>
              <a:defRPr sz="4544"/>
            </a:pPr>
          </a:p>
          <a:p>
            <a:pPr marL="522986" indent="-522986" defTabSz="586104">
              <a:spcBef>
                <a:spcPts val="4600"/>
              </a:spcBef>
              <a:defRPr sz="4544"/>
            </a:pPr>
            <a:r>
              <a:t>Börn /unglingar</a:t>
            </a:r>
          </a:p>
          <a:p>
            <a:pPr lvl="1" marL="1045972" indent="-522986" defTabSz="586104">
              <a:spcBef>
                <a:spcPts val="2400"/>
              </a:spcBef>
              <a:defRPr sz="3905"/>
            </a:pPr>
            <a:r>
              <a:t>Orðanotkun, tónn, hlutverk sáttamiðlara</a:t>
            </a:r>
          </a:p>
          <a:p>
            <a:pPr marL="522986" indent="-522986" defTabSz="586104">
              <a:spcBef>
                <a:spcPts val="4600"/>
              </a:spcBef>
              <a:defRPr sz="4544"/>
            </a:pPr>
            <a:r>
              <a:t>Börn unglingar mæta fullorðnum</a:t>
            </a:r>
          </a:p>
          <a:p>
            <a:pPr lvl="1" marL="1045972" indent="-522986" defTabSz="586104">
              <a:spcBef>
                <a:spcPts val="2400"/>
              </a:spcBef>
              <a:defRPr sz="3905"/>
            </a:pPr>
            <a:r>
              <a:t>Valdaójafnvægi</a:t>
            </a:r>
          </a:p>
          <a:p>
            <a:pPr lvl="1" marL="1045972" indent="-522986" defTabSz="586104">
              <a:spcBef>
                <a:spcPts val="2400"/>
              </a:spcBef>
              <a:defRPr sz="3905"/>
            </a:pPr>
            <a:r>
              <a:t>Foreldri/forráðamaður með </a:t>
            </a:r>
          </a:p>
          <a:p>
            <a:pPr marL="522986" indent="-522986" defTabSz="586104">
              <a:spcBef>
                <a:spcPts val="4600"/>
              </a:spcBef>
              <a:defRPr sz="4544"/>
            </a:pPr>
            <a:r>
              <a:t>Eldra fólk</a:t>
            </a:r>
          </a:p>
          <a:p>
            <a:pPr lvl="1" marL="1045972" indent="-522986" defTabSz="586104">
              <a:spcBef>
                <a:spcPts val="2400"/>
              </a:spcBef>
              <a:defRPr sz="3905"/>
            </a:pPr>
            <a:r>
              <a:t>Skilningur, úthald á fundi, aðgengi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áttamiðlun í sakamálu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Sáttamiðlun í sakamálum </a:t>
            </a:r>
          </a:p>
        </p:txBody>
      </p:sp>
      <p:sp>
        <p:nvSpPr>
          <p:cNvPr id="190" name="Uppbyggileg réttvísi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Uppbyggileg réttvísi</a:t>
            </a:r>
          </a:p>
          <a:p>
            <a:pPr lvl="1"/>
            <a:r>
              <a:t>leitast við að ná sáttum milli brotamanns og brotaþola í kjölfar afbrots </a:t>
            </a:r>
          </a:p>
          <a:p>
            <a:pPr/>
            <a:r>
              <a:t>Ungir afbrotamenn</a:t>
            </a:r>
          </a:p>
          <a:p>
            <a:pPr/>
            <a:r>
              <a:t>Minniháttar afbrot</a:t>
            </a:r>
          </a:p>
          <a:p>
            <a:pPr/>
            <a:r>
              <a:t>Kynferðisglæpir?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Hvar finn ég sáttamiðlara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Hvar finn ég sáttamiðlara?</a:t>
            </a:r>
            <a:r>
              <a:rPr sz="12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93" name="Annar/báðir aðilar leita eftir sáttamiðlar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Annar/báðir aðilar leita eftir sáttamiðlara</a:t>
            </a:r>
          </a:p>
          <a:p>
            <a:pPr/>
            <a:r>
              <a:t>Sáttamiðlari setur sig í samband við aðila eftir ábendingu, t.d. frá vinnuveitanda </a:t>
            </a:r>
          </a:p>
          <a:p>
            <a:pPr/>
            <a:r>
              <a:t>Tilvísun; í gegnum stofnanir, frá lögfræðingum, samningsbundið eða staðlað ferli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Helvetica"/>
        <a:ea typeface="Helvetica"/>
        <a:cs typeface="Helvetica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Helvetica"/>
        <a:ea typeface="Helvetica"/>
        <a:cs typeface="Helvetica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